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542" r:id="rId2"/>
    <p:sldId id="502" r:id="rId3"/>
    <p:sldId id="260" r:id="rId4"/>
    <p:sldId id="558" r:id="rId5"/>
    <p:sldId id="555" r:id="rId6"/>
    <p:sldId id="551" r:id="rId7"/>
    <p:sldId id="559" r:id="rId8"/>
    <p:sldId id="561" r:id="rId9"/>
    <p:sldId id="557" r:id="rId10"/>
    <p:sldId id="554" r:id="rId11"/>
    <p:sldId id="562" r:id="rId12"/>
    <p:sldId id="548" r:id="rId13"/>
    <p:sldId id="521" r:id="rId14"/>
    <p:sldId id="547" r:id="rId15"/>
    <p:sldId id="533" r:id="rId16"/>
    <p:sldId id="506" r:id="rId17"/>
    <p:sldId id="535" r:id="rId18"/>
    <p:sldId id="545" r:id="rId19"/>
    <p:sldId id="525" r:id="rId20"/>
    <p:sldId id="526" r:id="rId21"/>
    <p:sldId id="527" r:id="rId22"/>
    <p:sldId id="528" r:id="rId23"/>
    <p:sldId id="564" r:id="rId24"/>
    <p:sldId id="445"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ha N. Nihad (Marketing)" initials="SNN(" lastIdx="7" clrIdx="0">
    <p:extLst/>
  </p:cmAuthor>
  <p:cmAuthor id="2" name="Jeenal Patel" initials="J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CB3D"/>
    <a:srgbClr val="003870"/>
    <a:srgbClr val="82C836"/>
    <a:srgbClr val="7EC234"/>
    <a:srgbClr val="003264"/>
    <a:srgbClr val="44546A"/>
    <a:srgbClr val="FFEF00"/>
    <a:srgbClr val="FFFF99"/>
    <a:srgbClr val="92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9881" autoAdjust="0"/>
  </p:normalViewPr>
  <p:slideViewPr>
    <p:cSldViewPr snapToGrid="0">
      <p:cViewPr varScale="1">
        <p:scale>
          <a:sx n="83" d="100"/>
          <a:sy n="83" d="100"/>
        </p:scale>
        <p:origin x="610"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3006" y="48"/>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vert="horz"/>
          <a:lstStyle/>
          <a:p>
            <a:pPr>
              <a:defRPr/>
            </a:pPr>
            <a:r>
              <a:rPr lang="en-US" sz="1800" dirty="0">
                <a:solidFill>
                  <a:srgbClr val="7EC234"/>
                </a:solidFill>
              </a:rPr>
              <a:t>OWNERSHIP </a:t>
            </a:r>
          </a:p>
        </c:rich>
      </c:tx>
      <c:overlay val="0"/>
    </c:title>
    <c:autoTitleDeleted val="0"/>
    <c:view3D>
      <c:rotX val="30"/>
      <c:rotY val="0"/>
      <c:depthPercent val="10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extLst>
              <c:ext xmlns:c16="http://schemas.microsoft.com/office/drawing/2014/chart" uri="{C3380CC4-5D6E-409C-BE32-E72D297353CC}">
                <c16:uniqueId val="{00000002-CD02-48EB-9924-A2CCD909D113}"/>
              </c:ext>
            </c:extLst>
          </c:dPt>
          <c:dPt>
            <c:idx val="1"/>
            <c:bubble3D val="0"/>
            <c:extLst>
              <c:ext xmlns:c16="http://schemas.microsoft.com/office/drawing/2014/chart" uri="{C3380CC4-5D6E-409C-BE32-E72D297353CC}">
                <c16:uniqueId val="{00000001-CD02-48EB-9924-A2CCD909D113}"/>
              </c:ext>
            </c:extLst>
          </c:dPt>
          <c:dLbls>
            <c:dLbl>
              <c:idx val="0"/>
              <c:layout>
                <c:manualLayout>
                  <c:x val="-0.20218555193084756"/>
                  <c:y val="6.7285605229241402E-2"/>
                </c:manualLayout>
              </c:layout>
              <c:showLegendKey val="0"/>
              <c:showVal val="0"/>
              <c:showCatName val="0"/>
              <c:showSerName val="0"/>
              <c:showPercent val="1"/>
              <c:showBubbleSize val="0"/>
              <c:extLst>
                <c:ext xmlns:c15="http://schemas.microsoft.com/office/drawing/2012/chart" uri="{CE6537A1-D6FC-4f65-9D91-7224C49458BB}">
                  <c15:layout>
                    <c:manualLayout>
                      <c:w val="0.10282107133515525"/>
                      <c:h val="0.11273668916385451"/>
                    </c:manualLayout>
                  </c15:layout>
                </c:ext>
                <c:ext xmlns:c16="http://schemas.microsoft.com/office/drawing/2014/chart" uri="{C3380CC4-5D6E-409C-BE32-E72D297353CC}">
                  <c16:uniqueId val="{00000002-CD02-48EB-9924-A2CCD909D113}"/>
                </c:ext>
              </c:extLst>
            </c:dLbl>
            <c:dLbl>
              <c:idx val="1"/>
              <c:layout>
                <c:manualLayout>
                  <c:x val="0.31791983631314774"/>
                  <c:y val="-0.10795442302171425"/>
                </c:manualLayout>
              </c:layout>
              <c:showLegendKey val="0"/>
              <c:showVal val="0"/>
              <c:showCatName val="0"/>
              <c:showSerName val="0"/>
              <c:showPercent val="1"/>
              <c:showBubbleSize val="0"/>
              <c:extLst>
                <c:ext xmlns:c15="http://schemas.microsoft.com/office/drawing/2012/chart" uri="{CE6537A1-D6FC-4f65-9D91-7224C49458BB}">
                  <c15:layout>
                    <c:manualLayout>
                      <c:w val="0.10753578483101985"/>
                      <c:h val="9.6036693330000422E-2"/>
                    </c:manualLayout>
                  </c15:layout>
                </c:ext>
                <c:ext xmlns:c16="http://schemas.microsoft.com/office/drawing/2014/chart" uri="{C3380CC4-5D6E-409C-BE32-E72D297353CC}">
                  <c16:uniqueId val="{00000001-CD02-48EB-9924-A2CCD909D113}"/>
                </c:ext>
              </c:extLst>
            </c:dLbl>
            <c:spPr>
              <a:noFill/>
              <a:ln>
                <a:noFill/>
              </a:ln>
              <a:effectLst/>
            </c:spPr>
            <c:txPr>
              <a:bodyPr rot="0" vert="horz"/>
              <a:lstStyle/>
              <a:p>
                <a:pPr>
                  <a:defRPr sz="1400">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Dubai Islamic bank</c:v>
                </c:pt>
                <c:pt idx="1">
                  <c:v>Others</c:v>
                </c:pt>
              </c:strCache>
            </c:strRef>
          </c:cat>
          <c:val>
            <c:numRef>
              <c:f>Sheet1!$B$2:$B$3</c:f>
              <c:numCache>
                <c:formatCode>General</c:formatCode>
                <c:ptCount val="2"/>
                <c:pt idx="0">
                  <c:v>40.98</c:v>
                </c:pt>
                <c:pt idx="1">
                  <c:v>59.02</c:v>
                </c:pt>
              </c:numCache>
            </c:numRef>
          </c:val>
          <c:extLst>
            <c:ext xmlns:c16="http://schemas.microsoft.com/office/drawing/2014/chart" uri="{C3380CC4-5D6E-409C-BE32-E72D297353CC}">
              <c16:uniqueId val="{00000000-CD02-48EB-9924-A2CCD909D113}"/>
            </c:ext>
          </c:extLst>
        </c:ser>
        <c:dLbls>
          <c:showLegendKey val="0"/>
          <c:showVal val="0"/>
          <c:showCatName val="0"/>
          <c:showSerName val="0"/>
          <c:showPercent val="0"/>
          <c:showBubbleSize val="0"/>
          <c:showLeaderLines val="0"/>
        </c:dLbls>
      </c:pie3DChart>
    </c:plotArea>
    <c:legend>
      <c:legendPos val="b"/>
      <c:overlay val="0"/>
      <c:txPr>
        <a:bodyPr rot="0" vert="horz"/>
        <a:lstStyle/>
        <a:p>
          <a:pPr>
            <a:defRPr sz="1400"/>
          </a:pPr>
          <a:endParaRPr lang="en-US"/>
        </a:p>
      </c:txPr>
    </c:legend>
    <c:plotVisOnly val="1"/>
    <c:dispBlanksAs val="gap"/>
    <c:showDLblsOverMax val="0"/>
  </c:chart>
  <c:spPr>
    <a:ln w="6350">
      <a:solidFill>
        <a:srgbClr val="003870"/>
      </a:solidFill>
      <a:prstDash val="dash"/>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2017</a:t>
            </a:r>
          </a:p>
        </c:rich>
      </c:tx>
      <c:overlay val="0"/>
    </c:title>
    <c:autoTitleDeleted val="0"/>
    <c:plotArea>
      <c:layout/>
      <c:pieChart>
        <c:varyColors val="1"/>
        <c:ser>
          <c:idx val="0"/>
          <c:order val="0"/>
          <c:tx>
            <c:strRef>
              <c:f>Sheet1!$B$1</c:f>
              <c:strCache>
                <c:ptCount val="1"/>
                <c:pt idx="0">
                  <c:v>2017</c:v>
                </c:pt>
              </c:strCache>
            </c:strRef>
          </c:tx>
          <c:explosion val="1"/>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DE0A-4DCB-892A-BAC2BDC2F43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0A-4DCB-892A-BAC2BDC2F43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0A-4DCB-892A-BAC2BDC2F43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E0A-4DCB-892A-BAC2BDC2F43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E0A-4DCB-892A-BAC2BDC2F431}"/>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5"/>
                <c:pt idx="0">
                  <c:v> Property &amp; Project Development </c:v>
                </c:pt>
                <c:pt idx="1">
                  <c:v> Property Management </c:v>
                </c:pt>
                <c:pt idx="2">
                  <c:v> Facility Management </c:v>
                </c:pt>
                <c:pt idx="3">
                  <c:v> Association Management </c:v>
                </c:pt>
                <c:pt idx="4">
                  <c:v> Leasing </c:v>
                </c:pt>
              </c:strCache>
            </c:strRef>
          </c:cat>
          <c:val>
            <c:numRef>
              <c:f>Sheet1!$B$2:$B$7</c:f>
              <c:numCache>
                <c:formatCode>_(* #,##0.0_);_(* \(#,##0.0\);_(* "-"??_);_(@_)</c:formatCode>
                <c:ptCount val="5"/>
                <c:pt idx="0">
                  <c:v>617.50733100000002</c:v>
                </c:pt>
                <c:pt idx="1">
                  <c:v>41.977761999999998</c:v>
                </c:pt>
                <c:pt idx="2">
                  <c:v>46.551431599999987</c:v>
                </c:pt>
                <c:pt idx="3">
                  <c:v>7.2590769999999996</c:v>
                </c:pt>
                <c:pt idx="4">
                  <c:v>38.291550999999991</c:v>
                </c:pt>
              </c:numCache>
            </c:numRef>
          </c:val>
          <c:extLst>
            <c:ext xmlns:c16="http://schemas.microsoft.com/office/drawing/2014/chart" uri="{C3380CC4-5D6E-409C-BE32-E72D297353CC}">
              <c16:uniqueId val="{00000000-624B-480B-97F8-94F986A8638D}"/>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a:solidFill>
        <a:srgbClr val="003870"/>
      </a:solidFill>
      <a:prstDash val="dash"/>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sz="1600" dirty="0">
                <a:solidFill>
                  <a:schemeClr val="accent6"/>
                </a:solidFill>
                <a:latin typeface="Century Gothic" panose="020B0502020202020204" pitchFamily="34" charset="0"/>
              </a:rPr>
              <a:t>SEGMENT WISE REVENUE</a:t>
            </a:r>
          </a:p>
        </c:rich>
      </c:tx>
      <c:overlay val="0"/>
      <c:spPr>
        <a:noFill/>
        <a:ln>
          <a:noFill/>
        </a:ln>
        <a:effectLst/>
      </c:spPr>
    </c:title>
    <c:autoTitleDeleted val="0"/>
    <c:plotArea>
      <c:layout>
        <c:manualLayout>
          <c:layoutTarget val="inner"/>
          <c:xMode val="edge"/>
          <c:yMode val="edge"/>
          <c:x val="0.11141474988612658"/>
          <c:y val="0.11512010827509928"/>
          <c:w val="0.85334531761403243"/>
          <c:h val="0.67173964685540566"/>
        </c:manualLayout>
      </c:layout>
      <c:barChart>
        <c:barDir val="col"/>
        <c:grouping val="clustered"/>
        <c:varyColors val="0"/>
        <c:ser>
          <c:idx val="0"/>
          <c:order val="0"/>
          <c:tx>
            <c:strRef>
              <c:f>Sheet1!$B$1</c:f>
              <c:strCache>
                <c:ptCount val="1"/>
                <c:pt idx="0">
                  <c:v>2017</c:v>
                </c:pt>
              </c:strCache>
            </c:strRef>
          </c:tx>
          <c:spPr>
            <a:solidFill>
              <a:srgbClr val="003264"/>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 Property &amp; Project Development </c:v>
                </c:pt>
                <c:pt idx="1">
                  <c:v> Property Management </c:v>
                </c:pt>
                <c:pt idx="2">
                  <c:v> Facility Management </c:v>
                </c:pt>
                <c:pt idx="3">
                  <c:v> Association Management </c:v>
                </c:pt>
                <c:pt idx="4">
                  <c:v> Leasing </c:v>
                </c:pt>
              </c:strCache>
            </c:strRef>
          </c:cat>
          <c:val>
            <c:numRef>
              <c:f>Sheet1!$B$2:$B$6</c:f>
              <c:numCache>
                <c:formatCode>_(* #,##0.0_);_(* \(#,##0.0\);_(* "-"??_);_(@_)</c:formatCode>
                <c:ptCount val="5"/>
                <c:pt idx="0">
                  <c:v>617.50733100000002</c:v>
                </c:pt>
                <c:pt idx="1">
                  <c:v>41.977761999999998</c:v>
                </c:pt>
                <c:pt idx="2">
                  <c:v>46.551431599999987</c:v>
                </c:pt>
                <c:pt idx="3">
                  <c:v>7.2590769999999996</c:v>
                </c:pt>
                <c:pt idx="4">
                  <c:v>38.291550999999991</c:v>
                </c:pt>
              </c:numCache>
            </c:numRef>
          </c:val>
          <c:extLst>
            <c:ext xmlns:c16="http://schemas.microsoft.com/office/drawing/2014/chart" uri="{C3380CC4-5D6E-409C-BE32-E72D297353CC}">
              <c16:uniqueId val="{00000000-E6C9-43D7-9ADC-FDD718DF4455}"/>
            </c:ext>
          </c:extLst>
        </c:ser>
        <c:ser>
          <c:idx val="1"/>
          <c:order val="1"/>
          <c:tx>
            <c:strRef>
              <c:f>Sheet1!$C$1</c:f>
              <c:strCache>
                <c:ptCount val="1"/>
                <c:pt idx="0">
                  <c:v>2016</c:v>
                </c:pt>
              </c:strCache>
            </c:strRef>
          </c:tx>
          <c:spPr>
            <a:solidFill>
              <a:schemeClr val="bg1">
                <a:lumMod val="65000"/>
              </a:schemeClr>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 Property &amp; Project Development </c:v>
                </c:pt>
                <c:pt idx="1">
                  <c:v> Property Management </c:v>
                </c:pt>
                <c:pt idx="2">
                  <c:v> Facility Management </c:v>
                </c:pt>
                <c:pt idx="3">
                  <c:v> Association Management </c:v>
                </c:pt>
                <c:pt idx="4">
                  <c:v> Leasing </c:v>
                </c:pt>
              </c:strCache>
            </c:strRef>
          </c:cat>
          <c:val>
            <c:numRef>
              <c:f>Sheet1!$C$2:$C$6</c:f>
              <c:numCache>
                <c:formatCode>_(* #,##0.0_);_(* \(#,##0.0\);_(* "-"??_);_(@_)</c:formatCode>
                <c:ptCount val="5"/>
                <c:pt idx="0">
                  <c:v>307.502073</c:v>
                </c:pt>
                <c:pt idx="1">
                  <c:v>41.858868000000001</c:v>
                </c:pt>
                <c:pt idx="2">
                  <c:v>39.531309869999994</c:v>
                </c:pt>
                <c:pt idx="3">
                  <c:v>5.5061489999999988</c:v>
                </c:pt>
                <c:pt idx="4">
                  <c:v>33.861640999999992</c:v>
                </c:pt>
              </c:numCache>
            </c:numRef>
          </c:val>
          <c:extLst>
            <c:ext xmlns:c16="http://schemas.microsoft.com/office/drawing/2014/chart" uri="{C3380CC4-5D6E-409C-BE32-E72D297353CC}">
              <c16:uniqueId val="{00000001-E6C9-43D7-9ADC-FDD718DF4455}"/>
            </c:ext>
          </c:extLst>
        </c:ser>
        <c:dLbls>
          <c:showLegendKey val="0"/>
          <c:showVal val="0"/>
          <c:showCatName val="0"/>
          <c:showSerName val="0"/>
          <c:showPercent val="0"/>
          <c:showBubbleSize val="0"/>
        </c:dLbls>
        <c:gapWidth val="219"/>
        <c:overlap val="-27"/>
        <c:axId val="41909632"/>
        <c:axId val="41944192"/>
      </c:barChart>
      <c:catAx>
        <c:axId val="4190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ysDot"/>
            <a:round/>
          </a:ln>
          <a:effectLst/>
        </c:spPr>
        <c:txPr>
          <a:bodyPr rot="-60000000" vert="horz"/>
          <a:lstStyle/>
          <a:p>
            <a:pPr>
              <a:defRPr>
                <a:latin typeface="+mj-lt"/>
              </a:defRPr>
            </a:pPr>
            <a:endParaRPr lang="en-US"/>
          </a:p>
        </c:txPr>
        <c:crossAx val="41944192"/>
        <c:crosses val="autoZero"/>
        <c:auto val="1"/>
        <c:lblAlgn val="ctr"/>
        <c:lblOffset val="100"/>
        <c:noMultiLvlLbl val="0"/>
      </c:catAx>
      <c:valAx>
        <c:axId val="41944192"/>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vert="horz"/>
          <a:lstStyle/>
          <a:p>
            <a:pPr>
              <a:defRPr/>
            </a:pPr>
            <a:endParaRPr lang="en-US"/>
          </a:p>
        </c:txPr>
        <c:crossAx val="41909632"/>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2016</a:t>
            </a:r>
          </a:p>
        </c:rich>
      </c:tx>
      <c:overlay val="0"/>
    </c:title>
    <c:autoTitleDeleted val="0"/>
    <c:plotArea>
      <c:layout/>
      <c:pieChart>
        <c:varyColors val="1"/>
        <c:ser>
          <c:idx val="0"/>
          <c:order val="0"/>
          <c:tx>
            <c:strRef>
              <c:f>Sheet1!$B$1</c:f>
              <c:strCache>
                <c:ptCount val="1"/>
                <c:pt idx="0">
                  <c:v>Q1 2017</c:v>
                </c:pt>
              </c:strCache>
            </c:strRef>
          </c:tx>
          <c:explosion val="1"/>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1225-441A-9C12-986F2DD4DF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25-441A-9C12-986F2DD4DF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25-441A-9C12-986F2DD4DF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225-441A-9C12-986F2DD4DFD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225-441A-9C12-986F2DD4DFD5}"/>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 Property &amp; Project Development </c:v>
                </c:pt>
                <c:pt idx="1">
                  <c:v> Property Management </c:v>
                </c:pt>
                <c:pt idx="2">
                  <c:v> Facility Management </c:v>
                </c:pt>
                <c:pt idx="3">
                  <c:v> Association Management </c:v>
                </c:pt>
                <c:pt idx="4">
                  <c:v> Leasing </c:v>
                </c:pt>
              </c:strCache>
            </c:strRef>
          </c:cat>
          <c:val>
            <c:numRef>
              <c:f>Sheet1!$B$2:$B$6</c:f>
              <c:numCache>
                <c:formatCode>_(* #,##0.0_);_(* \(#,##0.0\);_(* "-"??_);_(@_)</c:formatCode>
                <c:ptCount val="5"/>
                <c:pt idx="0">
                  <c:v>307.502073</c:v>
                </c:pt>
                <c:pt idx="1">
                  <c:v>41.858868000000001</c:v>
                </c:pt>
                <c:pt idx="2">
                  <c:v>39.531309869999994</c:v>
                </c:pt>
                <c:pt idx="3">
                  <c:v>5.5061489999999988</c:v>
                </c:pt>
                <c:pt idx="4">
                  <c:v>33.861640999999992</c:v>
                </c:pt>
              </c:numCache>
            </c:numRef>
          </c:val>
          <c:extLst>
            <c:ext xmlns:c16="http://schemas.microsoft.com/office/drawing/2014/chart" uri="{C3380CC4-5D6E-409C-BE32-E72D297353CC}">
              <c16:uniqueId val="{0000000A-1225-441A-9C12-986F2DD4DFD5}"/>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1"/>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2"/>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3"/>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legendEntry>
        <c:idx val="4"/>
        <c:txPr>
          <a:bodyPr rot="0" spcFirstLastPara="1" vertOverflow="ellipsis" vert="horz" wrap="square" anchor="ctr" anchorCtr="1"/>
          <a:lstStyle/>
          <a:p>
            <a:pPr>
              <a:defRPr sz="1000" b="0" i="0" u="none" strike="noStrike" kern="1200" baseline="0">
                <a:solidFill>
                  <a:schemeClr val="tx2"/>
                </a:solidFill>
                <a:latin typeface="Century Gothic" panose="020B05020202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a:solidFill>
        <a:srgbClr val="003870"/>
      </a:solidFill>
      <a:prstDash val="dash"/>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dirty="0">
                <a:solidFill>
                  <a:srgbClr val="7EC234"/>
                </a:solidFill>
                <a:latin typeface="Century Gothic" panose="020B0502020202020204" pitchFamily="34" charset="0"/>
              </a:rPr>
              <a:t>FINANCIAL</a:t>
            </a:r>
            <a:r>
              <a:rPr lang="en-US" sz="1800" b="1" i="0" baseline="0" dirty="0">
                <a:solidFill>
                  <a:srgbClr val="7EC234"/>
                </a:solidFill>
                <a:latin typeface="Century Gothic" panose="020B0502020202020204" pitchFamily="34" charset="0"/>
              </a:rPr>
              <a:t> POSITION</a:t>
            </a:r>
            <a:endParaRPr lang="en-US" sz="1800" b="1" i="0" dirty="0">
              <a:solidFill>
                <a:srgbClr val="7EC234"/>
              </a:solidFill>
              <a:latin typeface="Century Gothic" panose="020B0502020202020204" pitchFamily="34" charset="0"/>
            </a:endParaRPr>
          </a:p>
        </c:rich>
      </c:tx>
      <c:overlay val="0"/>
      <c:spPr>
        <a:noFill/>
        <a:ln>
          <a:noFill/>
        </a:ln>
        <a:effectLst/>
      </c:spPr>
    </c:title>
    <c:autoTitleDeleted val="0"/>
    <c:plotArea>
      <c:layout>
        <c:manualLayout>
          <c:layoutTarget val="inner"/>
          <c:xMode val="edge"/>
          <c:yMode val="edge"/>
          <c:x val="0.14046087877903346"/>
          <c:y val="0.10786354495939754"/>
          <c:w val="0.83893149740980377"/>
          <c:h val="0.77711958771194045"/>
        </c:manualLayout>
      </c:layout>
      <c:barChart>
        <c:barDir val="col"/>
        <c:grouping val="clustered"/>
        <c:varyColors val="0"/>
        <c:ser>
          <c:idx val="0"/>
          <c:order val="0"/>
          <c:tx>
            <c:strRef>
              <c:f>Sheet1!$B$1</c:f>
              <c:strCache>
                <c:ptCount val="1"/>
                <c:pt idx="0">
                  <c:v>2017</c:v>
                </c:pt>
              </c:strCache>
            </c:strRef>
          </c:tx>
          <c:spPr>
            <a:solidFill>
              <a:srgbClr val="003264"/>
            </a:solidFill>
            <a:ln>
              <a:noFill/>
            </a:ln>
            <a:effectLst/>
          </c:spPr>
          <c:invertIfNegative val="0"/>
          <c:dLbls>
            <c:dLbl>
              <c:idx val="1"/>
              <c:layout>
                <c:manualLayout>
                  <c:x val="-3.0882929582259789E-2"/>
                  <c:y val="2.69873701232802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04-4DD1-839D-7B9852DE946A}"/>
                </c:ext>
              </c:extLst>
            </c:dLbl>
            <c:dLbl>
              <c:idx val="4"/>
              <c:layout>
                <c:manualLayout>
                  <c:x val="-9.158943916072342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13-4C46-ADD5-196D96C801D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 Total Assets </c:v>
                </c:pt>
                <c:pt idx="1">
                  <c:v> Total Liabilities </c:v>
                </c:pt>
                <c:pt idx="2">
                  <c:v> Net Assets </c:v>
                </c:pt>
                <c:pt idx="3">
                  <c:v> Total Debt  </c:v>
                </c:pt>
                <c:pt idx="4">
                  <c:v> Bank balance </c:v>
                </c:pt>
              </c:strCache>
            </c:strRef>
          </c:cat>
          <c:val>
            <c:numRef>
              <c:f>Sheet1!$B$2:$B$6</c:f>
              <c:numCache>
                <c:formatCode>_(* #,##0.0_);_(* \(#,##0.0\);_(* "-"??_);_(@_)</c:formatCode>
                <c:ptCount val="5"/>
                <c:pt idx="0">
                  <c:v>6536.2</c:v>
                </c:pt>
                <c:pt idx="1">
                  <c:v>1537</c:v>
                </c:pt>
                <c:pt idx="2">
                  <c:v>4999.2</c:v>
                </c:pt>
                <c:pt idx="3">
                  <c:v>668.3</c:v>
                </c:pt>
                <c:pt idx="4">
                  <c:v>371</c:v>
                </c:pt>
              </c:numCache>
            </c:numRef>
          </c:val>
          <c:extLst>
            <c:ext xmlns:c16="http://schemas.microsoft.com/office/drawing/2014/chart" uri="{C3380CC4-5D6E-409C-BE32-E72D297353CC}">
              <c16:uniqueId val="{00000000-00D6-4A44-9B7A-889B710A1C88}"/>
            </c:ext>
          </c:extLst>
        </c:ser>
        <c:ser>
          <c:idx val="1"/>
          <c:order val="1"/>
          <c:tx>
            <c:strRef>
              <c:f>Sheet1!$C$1</c:f>
              <c:strCache>
                <c:ptCount val="1"/>
                <c:pt idx="0">
                  <c:v>2016</c:v>
                </c:pt>
              </c:strCache>
            </c:strRef>
          </c:tx>
          <c:spPr>
            <a:solidFill>
              <a:schemeClr val="bg2">
                <a:lumMod val="75000"/>
              </a:schemeClr>
            </a:solidFill>
            <a:ln>
              <a:noFill/>
            </a:ln>
            <a:effectLst/>
          </c:spPr>
          <c:invertIfNegative val="0"/>
          <c:dLbls>
            <c:dLbl>
              <c:idx val="0"/>
              <c:layout>
                <c:manualLayout>
                  <c:x val="5.9104039283176389E-2"/>
                  <c:y val="-8.46914674223130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CD-4363-879C-BD811A5E4818}"/>
                </c:ext>
              </c:extLst>
            </c:dLbl>
            <c:dLbl>
              <c:idx val="1"/>
              <c:layout>
                <c:manualLayout>
                  <c:x val="2.0607623811162771E-2"/>
                  <c:y val="-1.1629478585459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98-49A9-BF1A-2EB88ED44B99}"/>
                </c:ext>
              </c:extLst>
            </c:dLbl>
            <c:dLbl>
              <c:idx val="2"/>
              <c:layout>
                <c:manualLayout>
                  <c:x val="4.6621644865067188E-2"/>
                  <c:y val="-4.947627367188024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CD-4653-A6ED-CA37579BE586}"/>
                </c:ext>
              </c:extLst>
            </c:dLbl>
            <c:dLbl>
              <c:idx val="3"/>
              <c:layout>
                <c:manualLayout>
                  <c:x val="2.1021138492657503E-2"/>
                  <c:y val="-2.6241711211764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CD-4653-A6ED-CA37579BE586}"/>
                </c:ext>
              </c:extLst>
            </c:dLbl>
            <c:dLbl>
              <c:idx val="4"/>
              <c:layout>
                <c:manualLayout>
                  <c:x val="1.2069001103758184E-2"/>
                  <c:y val="-2.32580130708120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13-4C46-ADD5-196D96C801D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 Total Assets </c:v>
                </c:pt>
                <c:pt idx="1">
                  <c:v> Total Liabilities </c:v>
                </c:pt>
                <c:pt idx="2">
                  <c:v> Net Assets </c:v>
                </c:pt>
                <c:pt idx="3">
                  <c:v> Total Debt  </c:v>
                </c:pt>
                <c:pt idx="4">
                  <c:v> Bank balance </c:v>
                </c:pt>
              </c:strCache>
            </c:strRef>
          </c:cat>
          <c:val>
            <c:numRef>
              <c:f>Sheet1!$C$2:$C$6</c:f>
              <c:numCache>
                <c:formatCode>_(* #,##0.0_);_(* \(#,##0.0\);_(* "-"??_);_(@_)</c:formatCode>
                <c:ptCount val="5"/>
                <c:pt idx="0">
                  <c:v>6214.7</c:v>
                </c:pt>
                <c:pt idx="1">
                  <c:v>1342</c:v>
                </c:pt>
                <c:pt idx="2">
                  <c:v>4872.7</c:v>
                </c:pt>
                <c:pt idx="3" formatCode="General">
                  <c:v>438.7</c:v>
                </c:pt>
                <c:pt idx="4" formatCode="General">
                  <c:v>647.20000000000005</c:v>
                </c:pt>
              </c:numCache>
            </c:numRef>
          </c:val>
          <c:extLst>
            <c:ext xmlns:c16="http://schemas.microsoft.com/office/drawing/2014/chart" uri="{C3380CC4-5D6E-409C-BE32-E72D297353CC}">
              <c16:uniqueId val="{00000001-00D6-4A44-9B7A-889B710A1C88}"/>
            </c:ext>
          </c:extLst>
        </c:ser>
        <c:dLbls>
          <c:showLegendKey val="0"/>
          <c:showVal val="0"/>
          <c:showCatName val="0"/>
          <c:showSerName val="0"/>
          <c:showPercent val="0"/>
          <c:showBubbleSize val="0"/>
        </c:dLbls>
        <c:gapWidth val="219"/>
        <c:overlap val="-27"/>
        <c:axId val="42774528"/>
        <c:axId val="42776064"/>
      </c:barChart>
      <c:catAx>
        <c:axId val="4277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j-lt"/>
                <a:ea typeface="+mn-ea"/>
                <a:cs typeface="+mn-cs"/>
              </a:defRPr>
            </a:pPr>
            <a:endParaRPr lang="en-US"/>
          </a:p>
        </c:txPr>
        <c:crossAx val="42776064"/>
        <c:crosses val="autoZero"/>
        <c:auto val="1"/>
        <c:lblAlgn val="ctr"/>
        <c:lblOffset val="100"/>
        <c:noMultiLvlLbl val="0"/>
      </c:catAx>
      <c:valAx>
        <c:axId val="42776064"/>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774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dirty="0">
                <a:solidFill>
                  <a:schemeClr val="accent6"/>
                </a:solidFill>
                <a:latin typeface="Century Gothic" panose="020B0502020202020204" pitchFamily="34" charset="0"/>
              </a:rPr>
              <a:t>RATIO COMPARISON CHART</a:t>
            </a:r>
          </a:p>
        </c:rich>
      </c:tx>
      <c:overlay val="0"/>
      <c:spPr>
        <a:noFill/>
        <a:ln>
          <a:noFill/>
        </a:ln>
        <a:effectLst/>
      </c:spPr>
    </c:title>
    <c:autoTitleDeleted val="0"/>
    <c:plotArea>
      <c:layout>
        <c:manualLayout>
          <c:layoutTarget val="inner"/>
          <c:xMode val="edge"/>
          <c:yMode val="edge"/>
          <c:x val="0.11030602957255466"/>
          <c:y val="7.4792030946526852E-2"/>
          <c:w val="0.89321901345456156"/>
          <c:h val="0.76799252797580375"/>
        </c:manualLayout>
      </c:layout>
      <c:barChart>
        <c:barDir val="col"/>
        <c:grouping val="clustered"/>
        <c:varyColors val="0"/>
        <c:ser>
          <c:idx val="0"/>
          <c:order val="0"/>
          <c:tx>
            <c:strRef>
              <c:f>Sheet1!$B$1</c:f>
              <c:strCache>
                <c:ptCount val="1"/>
                <c:pt idx="0">
                  <c:v>2017</c:v>
                </c:pt>
              </c:strCache>
            </c:strRef>
          </c:tx>
          <c:spPr>
            <a:solidFill>
              <a:srgbClr val="003264"/>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 Return on Equity (ROE) </c:v>
                </c:pt>
                <c:pt idx="1">
                  <c:v> Return on Assets (ROA) </c:v>
                </c:pt>
                <c:pt idx="2">
                  <c:v> Debt Equity Ratio </c:v>
                </c:pt>
                <c:pt idx="3">
                  <c:v> Cash to Total Assets </c:v>
                </c:pt>
                <c:pt idx="4">
                  <c:v> Net Asset value per share </c:v>
                </c:pt>
              </c:strCache>
            </c:strRef>
          </c:cat>
          <c:val>
            <c:numRef>
              <c:f>Sheet1!$B$2:$B$6</c:f>
              <c:numCache>
                <c:formatCode>0.0%</c:formatCode>
                <c:ptCount val="5"/>
                <c:pt idx="0">
                  <c:v>2.5999999999999999E-2</c:v>
                </c:pt>
                <c:pt idx="1">
                  <c:v>0.02</c:v>
                </c:pt>
                <c:pt idx="2">
                  <c:v>0.13400000000000001</c:v>
                </c:pt>
                <c:pt idx="3">
                  <c:v>5.7000000000000002E-2</c:v>
                </c:pt>
                <c:pt idx="4" formatCode="0.00">
                  <c:v>0.87</c:v>
                </c:pt>
              </c:numCache>
            </c:numRef>
          </c:val>
          <c:extLst>
            <c:ext xmlns:c16="http://schemas.microsoft.com/office/drawing/2014/chart" uri="{C3380CC4-5D6E-409C-BE32-E72D297353CC}">
              <c16:uniqueId val="{00000000-40E8-498A-87A9-2064FA86508D}"/>
            </c:ext>
          </c:extLst>
        </c:ser>
        <c:ser>
          <c:idx val="1"/>
          <c:order val="1"/>
          <c:tx>
            <c:strRef>
              <c:f>Sheet1!$C$1</c:f>
              <c:strCache>
                <c:ptCount val="1"/>
                <c:pt idx="0">
                  <c:v>2016</c:v>
                </c:pt>
              </c:strCache>
            </c:strRef>
          </c:tx>
          <c:spPr>
            <a:solidFill>
              <a:schemeClr val="bg1">
                <a:lumMod val="65000"/>
              </a:schemeClr>
            </a:solidFill>
            <a:ln>
              <a:noFill/>
            </a:ln>
            <a:effectLst/>
          </c:spPr>
          <c:invertIfNegative val="0"/>
          <c:dLbls>
            <c:dLbl>
              <c:idx val="0"/>
              <c:layout>
                <c:manualLayout>
                  <c:x val="5.1929019980814645E-3"/>
                  <c:y val="-1.002127923016187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94-41B7-BA52-6F31307946D4}"/>
                </c:ext>
              </c:extLst>
            </c:dLbl>
            <c:dLbl>
              <c:idx val="1"/>
              <c:layout>
                <c:manualLayout>
                  <c:x val="5.1929019980814888E-3"/>
                  <c:y val="-1.002127923016187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94-41B7-BA52-6F31307946D4}"/>
                </c:ext>
              </c:extLst>
            </c:dLbl>
            <c:dLbl>
              <c:idx val="2"/>
              <c:layout>
                <c:manualLayout>
                  <c:x val="1.2982254995203722E-2"/>
                  <c:y val="2.73310772640946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E8-498A-87A9-2064FA86508D}"/>
                </c:ext>
              </c:extLst>
            </c:dLbl>
            <c:dLbl>
              <c:idx val="3"/>
              <c:layout>
                <c:manualLayout>
                  <c:x val="1.5578705994244466E-2"/>
                  <c:y val="5.4662154528188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E8-498A-87A9-2064FA86508D}"/>
                </c:ext>
              </c:extLst>
            </c:dLbl>
            <c:dLbl>
              <c:idx val="4"/>
              <c:layout>
                <c:manualLayout>
                  <c:x val="1.5578705994244466E-2"/>
                  <c:y val="-1.25265990377023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E8-498A-87A9-2064FA86508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 Return on Equity (ROE) </c:v>
                </c:pt>
                <c:pt idx="1">
                  <c:v> Return on Assets (ROA) </c:v>
                </c:pt>
                <c:pt idx="2">
                  <c:v> Debt Equity Ratio </c:v>
                </c:pt>
                <c:pt idx="3">
                  <c:v> Cash to Total Assets </c:v>
                </c:pt>
                <c:pt idx="4">
                  <c:v> Net Asset value per share </c:v>
                </c:pt>
              </c:strCache>
            </c:strRef>
          </c:cat>
          <c:val>
            <c:numRef>
              <c:f>Sheet1!$C$2:$C$6</c:f>
              <c:numCache>
                <c:formatCode>0.0%</c:formatCode>
                <c:ptCount val="5"/>
                <c:pt idx="0">
                  <c:v>4.3999999999999997E-2</c:v>
                </c:pt>
                <c:pt idx="1">
                  <c:v>3.5000000000000003E-2</c:v>
                </c:pt>
                <c:pt idx="2">
                  <c:v>0.09</c:v>
                </c:pt>
                <c:pt idx="3">
                  <c:v>0.104</c:v>
                </c:pt>
                <c:pt idx="4" formatCode="#,##0.00_);\(#,##0.00\)">
                  <c:v>0.84</c:v>
                </c:pt>
              </c:numCache>
            </c:numRef>
          </c:val>
          <c:extLst>
            <c:ext xmlns:c16="http://schemas.microsoft.com/office/drawing/2014/chart" uri="{C3380CC4-5D6E-409C-BE32-E72D297353CC}">
              <c16:uniqueId val="{00000001-40E8-498A-87A9-2064FA86508D}"/>
            </c:ext>
          </c:extLst>
        </c:ser>
        <c:dLbls>
          <c:showLegendKey val="0"/>
          <c:showVal val="0"/>
          <c:showCatName val="0"/>
          <c:showSerName val="0"/>
          <c:showPercent val="0"/>
          <c:showBubbleSize val="0"/>
        </c:dLbls>
        <c:gapWidth val="219"/>
        <c:overlap val="-27"/>
        <c:axId val="41909632"/>
        <c:axId val="41944192"/>
      </c:barChart>
      <c:catAx>
        <c:axId val="4190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ysDot"/>
            <a:round/>
          </a:ln>
          <a:effectLst/>
        </c:spPr>
        <c:txPr>
          <a:bodyPr rot="-60000000" vert="horz"/>
          <a:lstStyle/>
          <a:p>
            <a:pPr>
              <a:defRPr sz="1050">
                <a:latin typeface="+mj-lt"/>
              </a:defRPr>
            </a:pPr>
            <a:endParaRPr lang="en-US"/>
          </a:p>
        </c:txPr>
        <c:crossAx val="41944192"/>
        <c:crossesAt val="0"/>
        <c:auto val="1"/>
        <c:lblAlgn val="ctr"/>
        <c:lblOffset val="100"/>
        <c:noMultiLvlLbl val="0"/>
      </c:catAx>
      <c:valAx>
        <c:axId val="419441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sz="1200"/>
            </a:pPr>
            <a:endParaRPr lang="en-US"/>
          </a:p>
        </c:txPr>
        <c:crossAx val="41909632"/>
        <c:crosses val="autoZero"/>
        <c:crossBetween val="between"/>
      </c:valAx>
      <c:spPr>
        <a:noFill/>
        <a:ln>
          <a:noFill/>
        </a:ln>
        <a:effectLst/>
      </c:spPr>
    </c:plotArea>
    <c:legend>
      <c:legendPos val="b"/>
      <c:layout>
        <c:manualLayout>
          <c:xMode val="edge"/>
          <c:yMode val="edge"/>
          <c:x val="0.35980968010767866"/>
          <c:y val="0.94396160736863044"/>
          <c:w val="0.28038043954908554"/>
          <c:h val="5.6038392631369408E-2"/>
        </c:manualLayout>
      </c:layout>
      <c:overlay val="0"/>
      <c:spPr>
        <a:noFill/>
        <a:ln>
          <a:noFill/>
        </a:ln>
        <a:effectLst/>
      </c:spPr>
      <c:txPr>
        <a:bodyPr rot="0" vert="horz"/>
        <a:lstStyle/>
        <a:p>
          <a:pPr>
            <a:defRPr sz="1200"/>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494DCAF-C6A1-4CC6-A70F-2C10BB368650}" type="datetimeFigureOut">
              <a:rPr lang="en-US" smtClean="0"/>
              <a:t>14/03/2018</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D45A7B9-48A5-49EC-9C86-3B0033688CAD}" type="slidenum">
              <a:rPr lang="en-US" smtClean="0"/>
              <a:t>‹#›</a:t>
            </a:fld>
            <a:endParaRPr lang="en-US"/>
          </a:p>
        </p:txBody>
      </p:sp>
    </p:spTree>
    <p:extLst>
      <p:ext uri="{BB962C8B-B14F-4D97-AF65-F5344CB8AC3E}">
        <p14:creationId xmlns:p14="http://schemas.microsoft.com/office/powerpoint/2010/main" val="1822047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2802DE-89D9-46B7-80F9-9F966324B3F3}" type="datetimeFigureOut">
              <a:rPr lang="en-US" smtClean="0"/>
              <a:pPr/>
              <a:t>14/03/2018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4164B4-12EF-45D2-BEAD-4BED317D299C}" type="slidenum">
              <a:rPr lang="en-US" smtClean="0"/>
              <a:pPr/>
              <a:t>‹#›</a:t>
            </a:fld>
            <a:endParaRPr lang="en-US"/>
          </a:p>
        </p:txBody>
      </p:sp>
    </p:spTree>
    <p:extLst>
      <p:ext uri="{BB962C8B-B14F-4D97-AF65-F5344CB8AC3E}">
        <p14:creationId xmlns:p14="http://schemas.microsoft.com/office/powerpoint/2010/main" val="61921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a:t>
            </a:fld>
            <a:endParaRPr lang="en-US"/>
          </a:p>
        </p:txBody>
      </p:sp>
    </p:spTree>
    <p:extLst>
      <p:ext uri="{BB962C8B-B14F-4D97-AF65-F5344CB8AC3E}">
        <p14:creationId xmlns:p14="http://schemas.microsoft.com/office/powerpoint/2010/main" val="388801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15</a:t>
            </a:fld>
            <a:endParaRPr lang="en-US"/>
          </a:p>
        </p:txBody>
      </p:sp>
    </p:spTree>
    <p:extLst>
      <p:ext uri="{BB962C8B-B14F-4D97-AF65-F5344CB8AC3E}">
        <p14:creationId xmlns:p14="http://schemas.microsoft.com/office/powerpoint/2010/main" val="3651906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16</a:t>
            </a:fld>
            <a:endParaRPr lang="en-US"/>
          </a:p>
        </p:txBody>
      </p:sp>
    </p:spTree>
    <p:extLst>
      <p:ext uri="{BB962C8B-B14F-4D97-AF65-F5344CB8AC3E}">
        <p14:creationId xmlns:p14="http://schemas.microsoft.com/office/powerpoint/2010/main" val="104129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17</a:t>
            </a:fld>
            <a:endParaRPr lang="en-US"/>
          </a:p>
        </p:txBody>
      </p:sp>
    </p:spTree>
    <p:extLst>
      <p:ext uri="{BB962C8B-B14F-4D97-AF65-F5344CB8AC3E}">
        <p14:creationId xmlns:p14="http://schemas.microsoft.com/office/powerpoint/2010/main" val="857223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18</a:t>
            </a:fld>
            <a:endParaRPr lang="en-US"/>
          </a:p>
        </p:txBody>
      </p:sp>
    </p:spTree>
    <p:extLst>
      <p:ext uri="{BB962C8B-B14F-4D97-AF65-F5344CB8AC3E}">
        <p14:creationId xmlns:p14="http://schemas.microsoft.com/office/powerpoint/2010/main" val="1974816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19</a:t>
            </a:fld>
            <a:endParaRPr lang="en-US"/>
          </a:p>
        </p:txBody>
      </p:sp>
    </p:spTree>
    <p:extLst>
      <p:ext uri="{BB962C8B-B14F-4D97-AF65-F5344CB8AC3E}">
        <p14:creationId xmlns:p14="http://schemas.microsoft.com/office/powerpoint/2010/main" val="389167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20</a:t>
            </a:fld>
            <a:endParaRPr lang="en-US"/>
          </a:p>
        </p:txBody>
      </p:sp>
    </p:spTree>
    <p:extLst>
      <p:ext uri="{BB962C8B-B14F-4D97-AF65-F5344CB8AC3E}">
        <p14:creationId xmlns:p14="http://schemas.microsoft.com/office/powerpoint/2010/main" val="3154966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21</a:t>
            </a:fld>
            <a:endParaRPr lang="en-US"/>
          </a:p>
        </p:txBody>
      </p:sp>
    </p:spTree>
    <p:extLst>
      <p:ext uri="{BB962C8B-B14F-4D97-AF65-F5344CB8AC3E}">
        <p14:creationId xmlns:p14="http://schemas.microsoft.com/office/powerpoint/2010/main" val="1877458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4164B4-12EF-45D2-BEAD-4BED317D299C}" type="slidenum">
              <a:rPr lang="en-US" smtClean="0"/>
              <a:pPr/>
              <a:t>22</a:t>
            </a:fld>
            <a:endParaRPr lang="en-US"/>
          </a:p>
        </p:txBody>
      </p:sp>
    </p:spTree>
    <p:extLst>
      <p:ext uri="{BB962C8B-B14F-4D97-AF65-F5344CB8AC3E}">
        <p14:creationId xmlns:p14="http://schemas.microsoft.com/office/powerpoint/2010/main" val="85584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4</a:t>
            </a:fld>
            <a:endParaRPr lang="en-US"/>
          </a:p>
        </p:txBody>
      </p:sp>
    </p:spTree>
    <p:extLst>
      <p:ext uri="{BB962C8B-B14F-4D97-AF65-F5344CB8AC3E}">
        <p14:creationId xmlns:p14="http://schemas.microsoft.com/office/powerpoint/2010/main" val="113941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6</a:t>
            </a:fld>
            <a:endParaRPr lang="en-US"/>
          </a:p>
        </p:txBody>
      </p:sp>
    </p:spTree>
    <p:extLst>
      <p:ext uri="{BB962C8B-B14F-4D97-AF65-F5344CB8AC3E}">
        <p14:creationId xmlns:p14="http://schemas.microsoft.com/office/powerpoint/2010/main" val="253443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a:t>
            </a:r>
          </a:p>
        </p:txBody>
      </p:sp>
      <p:sp>
        <p:nvSpPr>
          <p:cNvPr id="4" name="Slide Number Placeholder 3"/>
          <p:cNvSpPr>
            <a:spLocks noGrp="1"/>
          </p:cNvSpPr>
          <p:nvPr>
            <p:ph type="sldNum" sz="quarter" idx="10"/>
          </p:nvPr>
        </p:nvSpPr>
        <p:spPr/>
        <p:txBody>
          <a:bodyPr/>
          <a:lstStyle/>
          <a:p>
            <a:fld id="{DA4164B4-12EF-45D2-BEAD-4BED317D299C}" type="slidenum">
              <a:rPr lang="en-US" smtClean="0"/>
              <a:pPr/>
              <a:t>7</a:t>
            </a:fld>
            <a:endParaRPr lang="en-US"/>
          </a:p>
        </p:txBody>
      </p:sp>
    </p:spTree>
    <p:extLst>
      <p:ext uri="{BB962C8B-B14F-4D97-AF65-F5344CB8AC3E}">
        <p14:creationId xmlns:p14="http://schemas.microsoft.com/office/powerpoint/2010/main" val="253443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10</a:t>
            </a:fld>
            <a:endParaRPr lang="en-US"/>
          </a:p>
        </p:txBody>
      </p:sp>
    </p:spTree>
    <p:extLst>
      <p:ext uri="{BB962C8B-B14F-4D97-AF65-F5344CB8AC3E}">
        <p14:creationId xmlns:p14="http://schemas.microsoft.com/office/powerpoint/2010/main" val="113941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11</a:t>
            </a:fld>
            <a:endParaRPr lang="en-US"/>
          </a:p>
        </p:txBody>
      </p:sp>
    </p:spTree>
    <p:extLst>
      <p:ext uri="{BB962C8B-B14F-4D97-AF65-F5344CB8AC3E}">
        <p14:creationId xmlns:p14="http://schemas.microsoft.com/office/powerpoint/2010/main" val="13276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12</a:t>
            </a:fld>
            <a:endParaRPr lang="en-US"/>
          </a:p>
        </p:txBody>
      </p:sp>
    </p:spTree>
    <p:extLst>
      <p:ext uri="{BB962C8B-B14F-4D97-AF65-F5344CB8AC3E}">
        <p14:creationId xmlns:p14="http://schemas.microsoft.com/office/powerpoint/2010/main" val="1139414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13</a:t>
            </a:fld>
            <a:endParaRPr lang="en-US"/>
          </a:p>
        </p:txBody>
      </p:sp>
    </p:spTree>
    <p:extLst>
      <p:ext uri="{BB962C8B-B14F-4D97-AF65-F5344CB8AC3E}">
        <p14:creationId xmlns:p14="http://schemas.microsoft.com/office/powerpoint/2010/main" val="311489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164B4-12EF-45D2-BEAD-4BED317D299C}" type="slidenum">
              <a:rPr lang="en-US" smtClean="0"/>
              <a:pPr/>
              <a:t>14</a:t>
            </a:fld>
            <a:endParaRPr lang="en-US"/>
          </a:p>
        </p:txBody>
      </p:sp>
    </p:spTree>
    <p:extLst>
      <p:ext uri="{BB962C8B-B14F-4D97-AF65-F5344CB8AC3E}">
        <p14:creationId xmlns:p14="http://schemas.microsoft.com/office/powerpoint/2010/main" val="2787736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6887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355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 y="8573"/>
            <a:ext cx="12161520" cy="6840855"/>
          </a:xfrm>
          <a:prstGeom prst="rect">
            <a:avLst/>
          </a:prstGeom>
        </p:spPr>
      </p:pic>
    </p:spTree>
    <p:extLst>
      <p:ext uri="{BB962C8B-B14F-4D97-AF65-F5344CB8AC3E}">
        <p14:creationId xmlns:p14="http://schemas.microsoft.com/office/powerpoint/2010/main" val="1729097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F12392-0DF4-4F14-BE42-51C9E9575149}" type="slidenum">
              <a:rPr lang="en-US" smtClean="0"/>
              <a:pPr/>
              <a:t>‹#›</a:t>
            </a:fld>
            <a:endParaRPr lang="en-US" dirty="0"/>
          </a:p>
        </p:txBody>
      </p:sp>
    </p:spTree>
    <p:extLst>
      <p:ext uri="{BB962C8B-B14F-4D97-AF65-F5344CB8AC3E}">
        <p14:creationId xmlns:p14="http://schemas.microsoft.com/office/powerpoint/2010/main" val="3778332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8121C-A21C-4D2D-8E87-47F3B78B5707}" type="slidenum">
              <a:rPr lang="en-US" smtClean="0"/>
              <a:pPr/>
              <a:t>‹#›</a:t>
            </a:fld>
            <a:endParaRPr lang="en-US" dirty="0"/>
          </a:p>
        </p:txBody>
      </p:sp>
    </p:spTree>
    <p:extLst>
      <p:ext uri="{BB962C8B-B14F-4D97-AF65-F5344CB8AC3E}">
        <p14:creationId xmlns:p14="http://schemas.microsoft.com/office/powerpoint/2010/main" val="141357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5" name="TextBox 14"/>
          <p:cNvSpPr txBox="1"/>
          <p:nvPr/>
        </p:nvSpPr>
        <p:spPr>
          <a:xfrm>
            <a:off x="799150" y="2345632"/>
            <a:ext cx="7087109" cy="1200329"/>
          </a:xfrm>
          <a:prstGeom prst="rect">
            <a:avLst/>
          </a:prstGeom>
          <a:noFill/>
        </p:spPr>
        <p:txBody>
          <a:bodyPr wrap="square" rtlCol="0">
            <a:spAutoFit/>
          </a:bodyPr>
          <a:lstStyle/>
          <a:p>
            <a:pPr>
              <a:lnSpc>
                <a:spcPct val="50000"/>
              </a:lnSpc>
            </a:pPr>
            <a:r>
              <a:rPr lang="en-US" sz="3600" b="1" dirty="0">
                <a:solidFill>
                  <a:schemeClr val="bg1"/>
                </a:solidFill>
                <a:latin typeface="Century Gothic" pitchFamily="34" charset="0"/>
              </a:rPr>
              <a:t>INVESTOR RELATIONS</a:t>
            </a:r>
          </a:p>
          <a:p>
            <a:pPr>
              <a:lnSpc>
                <a:spcPct val="75000"/>
              </a:lnSpc>
            </a:pPr>
            <a:r>
              <a:rPr lang="en-US" sz="3600" b="1" dirty="0">
                <a:solidFill>
                  <a:schemeClr val="bg1"/>
                </a:solidFill>
                <a:latin typeface="Century Gothic" pitchFamily="34" charset="0"/>
              </a:rPr>
              <a:t>INFORMATION FOR THE</a:t>
            </a:r>
          </a:p>
          <a:p>
            <a:pPr>
              <a:lnSpc>
                <a:spcPct val="75000"/>
              </a:lnSpc>
            </a:pPr>
            <a:r>
              <a:rPr lang="en-US" sz="3600" b="1" dirty="0">
                <a:solidFill>
                  <a:schemeClr val="bg1"/>
                </a:solidFill>
                <a:latin typeface="Century Gothic" pitchFamily="34" charset="0"/>
              </a:rPr>
              <a:t>YEAR 2017</a:t>
            </a:r>
            <a:endParaRPr lang="en-US" sz="3600" dirty="0">
              <a:solidFill>
                <a:schemeClr val="bg1"/>
              </a:solidFill>
              <a:latin typeface="Century Gothic" pitchFamily="34" charset="0"/>
            </a:endParaRPr>
          </a:p>
        </p:txBody>
      </p:sp>
      <p:sp>
        <p:nvSpPr>
          <p:cNvPr id="16" name="Rectangle 15"/>
          <p:cNvSpPr/>
          <p:nvPr/>
        </p:nvSpPr>
        <p:spPr>
          <a:xfrm>
            <a:off x="799150" y="1796201"/>
            <a:ext cx="4389343" cy="461665"/>
          </a:xfrm>
          <a:prstGeom prst="rect">
            <a:avLst/>
          </a:prstGeom>
        </p:spPr>
        <p:txBody>
          <a:bodyPr wrap="none">
            <a:spAutoFit/>
          </a:bodyPr>
          <a:lstStyle/>
          <a:p>
            <a:r>
              <a:rPr lang="en-US" sz="2400" b="1" dirty="0">
                <a:solidFill>
                  <a:srgbClr val="003870"/>
                </a:solidFill>
                <a:latin typeface="Century Gothic" pitchFamily="34" charset="0"/>
              </a:rPr>
              <a:t>DEYAAR DEVELOPMENT PJSC</a:t>
            </a:r>
          </a:p>
        </p:txBody>
      </p:sp>
    </p:spTree>
    <p:extLst>
      <p:ext uri="{BB962C8B-B14F-4D97-AF65-F5344CB8AC3E}">
        <p14:creationId xmlns:p14="http://schemas.microsoft.com/office/powerpoint/2010/main" val="107844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852727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OWNERSHIP STRUCTURE</a:t>
            </a:r>
          </a:p>
        </p:txBody>
      </p:sp>
      <p:cxnSp>
        <p:nvCxnSpPr>
          <p:cNvPr id="4" name="Straight Connector 3"/>
          <p:cNvCxnSpPr/>
          <p:nvPr/>
        </p:nvCxnSpPr>
        <p:spPr>
          <a:xfrm>
            <a:off x="1699146" y="3595558"/>
            <a:ext cx="3282757"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9</a:t>
            </a:r>
          </a:p>
        </p:txBody>
      </p:sp>
    </p:spTree>
    <p:extLst>
      <p:ext uri="{BB962C8B-B14F-4D97-AF65-F5344CB8AC3E}">
        <p14:creationId xmlns:p14="http://schemas.microsoft.com/office/powerpoint/2010/main" val="3440920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0" name="TextBox 9"/>
          <p:cNvSpPr txBox="1"/>
          <p:nvPr/>
        </p:nvSpPr>
        <p:spPr>
          <a:xfrm>
            <a:off x="203200" y="6460890"/>
            <a:ext cx="972457" cy="369332"/>
          </a:xfrm>
          <a:prstGeom prst="rect">
            <a:avLst/>
          </a:prstGeom>
          <a:noFill/>
        </p:spPr>
        <p:txBody>
          <a:bodyPr wrap="square" rtlCol="0">
            <a:spAutoFit/>
          </a:bodyPr>
          <a:lstStyle/>
          <a:p>
            <a:r>
              <a:rPr lang="en-US" dirty="0">
                <a:solidFill>
                  <a:schemeClr val="bg1"/>
                </a:solidFill>
              </a:rPr>
              <a:t>10</a:t>
            </a:r>
          </a:p>
        </p:txBody>
      </p:sp>
      <p:graphicFrame>
        <p:nvGraphicFramePr>
          <p:cNvPr id="8" name="Chart 7"/>
          <p:cNvGraphicFramePr/>
          <p:nvPr>
            <p:extLst/>
          </p:nvPr>
        </p:nvGraphicFramePr>
        <p:xfrm>
          <a:off x="655320" y="1508760"/>
          <a:ext cx="4434840" cy="384048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111746" y="4915511"/>
            <a:ext cx="5815933" cy="546303"/>
          </a:xfrm>
          <a:prstGeom prst="rect">
            <a:avLst/>
          </a:prstGeom>
          <a:noFill/>
        </p:spPr>
        <p:txBody>
          <a:bodyPr wrap="square" rtlCol="0">
            <a:spAutoFit/>
          </a:bodyPr>
          <a:lstStyle/>
          <a:p>
            <a:pPr marL="342900" indent="-182880">
              <a:lnSpc>
                <a:spcPct val="150000"/>
              </a:lnSpc>
              <a:buClr>
                <a:srgbClr val="87CB3D"/>
              </a:buClr>
              <a:buFont typeface="Arial" panose="020B0604020202020204" pitchFamily="34" charset="0"/>
              <a:buChar char="•"/>
            </a:pPr>
            <a:r>
              <a:rPr lang="en-US" sz="1050" dirty="0">
                <a:solidFill>
                  <a:schemeClr val="accent1">
                    <a:lumMod val="50000"/>
                  </a:schemeClr>
                </a:solidFill>
                <a:latin typeface="Century Gothic" panose="020B0502020202020204" pitchFamily="34" charset="0"/>
                <a:cs typeface="Microsoft Sans Serif" panose="020B0604020202020204" pitchFamily="34" charset="0"/>
              </a:rPr>
              <a:t>Above chart represents share price movement for last  three months.</a:t>
            </a:r>
          </a:p>
          <a:p>
            <a:pPr marL="342900" indent="-182880">
              <a:lnSpc>
                <a:spcPct val="150000"/>
              </a:lnSpc>
              <a:buClr>
                <a:srgbClr val="87CB3D"/>
              </a:buClr>
              <a:buFont typeface="Arial" panose="020B0604020202020204" pitchFamily="34" charset="0"/>
              <a:buChar char="•"/>
            </a:pPr>
            <a:r>
              <a:rPr lang="en-US" sz="1050" dirty="0">
                <a:solidFill>
                  <a:schemeClr val="accent1">
                    <a:lumMod val="50000"/>
                  </a:schemeClr>
                </a:solidFill>
                <a:latin typeface="Century Gothic" panose="020B0502020202020204" pitchFamily="34" charset="0"/>
                <a:cs typeface="Microsoft Sans Serif" panose="020B0604020202020204" pitchFamily="34" charset="0"/>
              </a:rPr>
              <a:t>Deyaar’s share were listed in Dubai Financial market following its IPO in May 2007.</a:t>
            </a:r>
          </a:p>
        </p:txBody>
      </p:sp>
      <p:sp>
        <p:nvSpPr>
          <p:cNvPr id="14" name="TextBox 13"/>
          <p:cNvSpPr txBox="1"/>
          <p:nvPr/>
        </p:nvSpPr>
        <p:spPr>
          <a:xfrm>
            <a:off x="532259" y="341655"/>
            <a:ext cx="10486261"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OWNERSHIP STRUCTURE &amp; STOCK UPDATE</a:t>
            </a:r>
          </a:p>
        </p:txBody>
      </p:sp>
      <p:sp>
        <p:nvSpPr>
          <p:cNvPr id="9" name="TextBox 8"/>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pic>
        <p:nvPicPr>
          <p:cNvPr id="2" name="Picture 1">
            <a:extLst>
              <a:ext uri="{FF2B5EF4-FFF2-40B4-BE49-F238E27FC236}">
                <a16:creationId xmlns:a16="http://schemas.microsoft.com/office/drawing/2014/main" id="{BFABEDCF-C625-4E9D-9826-5281ACA9AF28}"/>
              </a:ext>
            </a:extLst>
          </p:cNvPr>
          <p:cNvPicPr>
            <a:picLocks noChangeAspect="1"/>
          </p:cNvPicPr>
          <p:nvPr/>
        </p:nvPicPr>
        <p:blipFill>
          <a:blip r:embed="rId5"/>
          <a:stretch>
            <a:fillRect/>
          </a:stretch>
        </p:blipFill>
        <p:spPr>
          <a:xfrm>
            <a:off x="5129577" y="1436743"/>
            <a:ext cx="6137137" cy="3614228"/>
          </a:xfrm>
          <a:prstGeom prst="rect">
            <a:avLst/>
          </a:prstGeom>
        </p:spPr>
      </p:pic>
    </p:spTree>
    <p:extLst>
      <p:ext uri="{BB962C8B-B14F-4D97-AF65-F5344CB8AC3E}">
        <p14:creationId xmlns:p14="http://schemas.microsoft.com/office/powerpoint/2010/main" val="210485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769263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STRATEGY HIGHLIGHTS</a:t>
            </a:r>
          </a:p>
        </p:txBody>
      </p:sp>
      <p:cxnSp>
        <p:nvCxnSpPr>
          <p:cNvPr id="4" name="Straight Connector 3"/>
          <p:cNvCxnSpPr/>
          <p:nvPr/>
        </p:nvCxnSpPr>
        <p:spPr>
          <a:xfrm>
            <a:off x="1699146" y="3595558"/>
            <a:ext cx="3117403"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11</a:t>
            </a:r>
          </a:p>
        </p:txBody>
      </p:sp>
    </p:spTree>
    <p:extLst>
      <p:ext uri="{BB962C8B-B14F-4D97-AF65-F5344CB8AC3E}">
        <p14:creationId xmlns:p14="http://schemas.microsoft.com/office/powerpoint/2010/main" val="342258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38" name="Flowchart: Connector 37"/>
          <p:cNvSpPr/>
          <p:nvPr/>
        </p:nvSpPr>
        <p:spPr>
          <a:xfrm>
            <a:off x="209530" y="1309130"/>
            <a:ext cx="1612231" cy="1595281"/>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Growth</a:t>
            </a:r>
          </a:p>
        </p:txBody>
      </p:sp>
      <p:sp>
        <p:nvSpPr>
          <p:cNvPr id="39" name="Flowchart: Connector 38"/>
          <p:cNvSpPr/>
          <p:nvPr/>
        </p:nvSpPr>
        <p:spPr>
          <a:xfrm>
            <a:off x="209530" y="3111886"/>
            <a:ext cx="1612231" cy="1595281"/>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b="1" dirty="0">
              <a:latin typeface="Century Gothic" panose="020B0502020202020204" pitchFamily="34" charset="0"/>
            </a:endParaRPr>
          </a:p>
        </p:txBody>
      </p:sp>
      <p:sp>
        <p:nvSpPr>
          <p:cNvPr id="41" name="TextBox 40"/>
          <p:cNvSpPr txBox="1"/>
          <p:nvPr/>
        </p:nvSpPr>
        <p:spPr>
          <a:xfrm>
            <a:off x="180644" y="3717986"/>
            <a:ext cx="1682750" cy="338554"/>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Sustainability</a:t>
            </a:r>
          </a:p>
        </p:txBody>
      </p:sp>
      <p:sp>
        <p:nvSpPr>
          <p:cNvPr id="42" name="Flowchart: Connector 41"/>
          <p:cNvSpPr/>
          <p:nvPr/>
        </p:nvSpPr>
        <p:spPr>
          <a:xfrm>
            <a:off x="209530" y="4877091"/>
            <a:ext cx="1612231" cy="1595281"/>
          </a:xfrm>
          <a:prstGeom prst="flowChartConnector">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b="1" dirty="0">
              <a:latin typeface="Century Gothic" panose="020B0502020202020204" pitchFamily="34" charset="0"/>
            </a:endParaRPr>
          </a:p>
        </p:txBody>
      </p:sp>
      <p:sp>
        <p:nvSpPr>
          <p:cNvPr id="43" name="TextBox 42"/>
          <p:cNvSpPr txBox="1"/>
          <p:nvPr/>
        </p:nvSpPr>
        <p:spPr>
          <a:xfrm>
            <a:off x="180644" y="5518750"/>
            <a:ext cx="1682750" cy="338554"/>
          </a:xfrm>
          <a:prstGeom prst="rect">
            <a:avLst/>
          </a:prstGeom>
          <a:noFill/>
        </p:spPr>
        <p:txBody>
          <a:bodyPr wrap="square" rtlCol="0">
            <a:spAutoFit/>
          </a:bodyPr>
          <a:lstStyle/>
          <a:p>
            <a:pPr algn="ctr"/>
            <a:r>
              <a:rPr lang="en-US" sz="1600" b="1" dirty="0">
                <a:solidFill>
                  <a:schemeClr val="bg1"/>
                </a:solidFill>
                <a:latin typeface="Century Gothic" panose="020B0502020202020204" pitchFamily="34" charset="0"/>
              </a:rPr>
              <a:t>Profitability</a:t>
            </a:r>
          </a:p>
        </p:txBody>
      </p:sp>
      <p:sp>
        <p:nvSpPr>
          <p:cNvPr id="44" name="TextBox 43"/>
          <p:cNvSpPr txBox="1"/>
          <p:nvPr/>
        </p:nvSpPr>
        <p:spPr>
          <a:xfrm>
            <a:off x="1974210" y="609258"/>
            <a:ext cx="8957647" cy="461665"/>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sz="2400" b="1" dirty="0">
              <a:solidFill>
                <a:srgbClr val="003870"/>
              </a:solidFill>
              <a:latin typeface="Century Gothic" panose="020B0502020202020204" pitchFamily="34" charset="0"/>
            </a:endParaRPr>
          </a:p>
        </p:txBody>
      </p:sp>
      <p:sp>
        <p:nvSpPr>
          <p:cNvPr id="45" name="Rounded Rectangle 44"/>
          <p:cNvSpPr/>
          <p:nvPr/>
        </p:nvSpPr>
        <p:spPr>
          <a:xfrm>
            <a:off x="1974210" y="1256508"/>
            <a:ext cx="2885657" cy="66085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n w="0"/>
                <a:solidFill>
                  <a:schemeClr val="bg1"/>
                </a:solidFill>
                <a:latin typeface="Century Gothic" panose="020B0502020202020204" pitchFamily="34" charset="0"/>
              </a:rPr>
              <a:t>Property Development</a:t>
            </a:r>
          </a:p>
        </p:txBody>
      </p:sp>
      <p:sp>
        <p:nvSpPr>
          <p:cNvPr id="46" name="Rounded Rectangle 45"/>
          <p:cNvSpPr/>
          <p:nvPr/>
        </p:nvSpPr>
        <p:spPr>
          <a:xfrm>
            <a:off x="5348907" y="1256507"/>
            <a:ext cx="2885656" cy="66085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Asset Management</a:t>
            </a:r>
          </a:p>
        </p:txBody>
      </p:sp>
      <p:sp>
        <p:nvSpPr>
          <p:cNvPr id="48" name="Down Arrow 47"/>
          <p:cNvSpPr/>
          <p:nvPr/>
        </p:nvSpPr>
        <p:spPr>
          <a:xfrm>
            <a:off x="3282629" y="1994807"/>
            <a:ext cx="501651" cy="462121"/>
          </a:xfrm>
          <a:prstGeom prst="downArrow">
            <a:avLst/>
          </a:prstGeom>
          <a:solidFill>
            <a:srgbClr val="00387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angle 48"/>
          <p:cNvSpPr/>
          <p:nvPr/>
        </p:nvSpPr>
        <p:spPr>
          <a:xfrm>
            <a:off x="5348906" y="2539389"/>
            <a:ext cx="3200400" cy="3317915"/>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a:noAutofit/>
          </a:bodyPr>
          <a:lstStyle/>
          <a:p>
            <a:pPr algn="ctr"/>
            <a:r>
              <a:rPr lang="en-US" sz="1200" b="1" dirty="0">
                <a:ln w="0"/>
                <a:solidFill>
                  <a:schemeClr val="tx2"/>
                </a:solidFill>
                <a:latin typeface="Century Gothic" panose="020B0502020202020204" pitchFamily="34" charset="0"/>
              </a:rPr>
              <a:t>Enhance, Expand and</a:t>
            </a:r>
          </a:p>
          <a:p>
            <a:pPr algn="ctr"/>
            <a:r>
              <a:rPr lang="en-US" sz="1200" b="1" dirty="0">
                <a:ln w="0"/>
                <a:solidFill>
                  <a:schemeClr val="tx2"/>
                </a:solidFill>
                <a:latin typeface="Century Gothic" panose="020B0502020202020204" pitchFamily="34" charset="0"/>
              </a:rPr>
              <a:t>Manage Asset Portfolio</a:t>
            </a:r>
          </a:p>
          <a:p>
            <a:pPr algn="ctr"/>
            <a:endParaRPr lang="en-US" sz="200" b="1" dirty="0">
              <a:ln w="0"/>
              <a:solidFill>
                <a:schemeClr val="tx2"/>
              </a:solidFill>
              <a:latin typeface="Century Gothic" panose="020B0502020202020204" pitchFamily="34" charset="0"/>
            </a:endParaRP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Generate recurring revenues &amp; income</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Steady cash-flows and profit to enhance sustainability</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Aid growth of company by Retaining assets in Deyaar Projects (BTL) and acquiring assets</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Adequate coverage of G&amp;A &amp; other cost at corporate level</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Enhance liquidity by financing options (leverage)</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Create sustainability by diversification into hospitality assets</a:t>
            </a:r>
          </a:p>
        </p:txBody>
      </p:sp>
      <p:sp>
        <p:nvSpPr>
          <p:cNvPr id="50" name="Rectangle 49"/>
          <p:cNvSpPr/>
          <p:nvPr/>
        </p:nvSpPr>
        <p:spPr>
          <a:xfrm>
            <a:off x="1974210" y="2525165"/>
            <a:ext cx="3200400" cy="3332139"/>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a:noAutofit/>
          </a:bodyPr>
          <a:lstStyle/>
          <a:p>
            <a:pPr algn="ctr">
              <a:spcBef>
                <a:spcPts val="600"/>
              </a:spcBef>
            </a:pPr>
            <a:r>
              <a:rPr lang="en-US" sz="1200" b="1" dirty="0">
                <a:ln w="0"/>
                <a:solidFill>
                  <a:schemeClr val="tx2"/>
                </a:solidFill>
                <a:latin typeface="Century Gothic" panose="020B0502020202020204" pitchFamily="34" charset="0"/>
              </a:rPr>
              <a:t>Create Value</a:t>
            </a:r>
          </a:p>
          <a:p>
            <a:pPr marL="285750" indent="-285750" algn="just">
              <a:spcBef>
                <a:spcPts val="600"/>
              </a:spcBef>
              <a:buFont typeface="Arial" panose="020B0604020202020204" pitchFamily="34" charset="0"/>
              <a:buChar char="•"/>
            </a:pPr>
            <a:endParaRPr lang="en-US" sz="800" dirty="0">
              <a:ln w="0"/>
              <a:solidFill>
                <a:schemeClr val="tx2"/>
              </a:solidFill>
              <a:latin typeface="Century Gothic" panose="020B0502020202020204" pitchFamily="34" charset="0"/>
            </a:endParaRP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Projects across real estate segments: affordable, prime and luxury</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Help achieve top line and bottom line growth</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New projects are always evaluated based on VALUE created for our stakeholders (customers, shareholders, business partners and employees) and for Deyaar</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Adopt innovative new technologies for increasing efficiency and delivery times</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Diversify business by development of multi purpose and multi-targeted developments including under JV structure</a:t>
            </a:r>
          </a:p>
        </p:txBody>
      </p:sp>
      <p:sp>
        <p:nvSpPr>
          <p:cNvPr id="51" name="Rectangle 50"/>
          <p:cNvSpPr/>
          <p:nvPr/>
        </p:nvSpPr>
        <p:spPr>
          <a:xfrm>
            <a:off x="8723602" y="2558529"/>
            <a:ext cx="3200400" cy="3298775"/>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wrap="square">
            <a:noAutofit/>
          </a:bodyPr>
          <a:lstStyle/>
          <a:p>
            <a:pPr algn="ctr"/>
            <a:r>
              <a:rPr lang="en-US" sz="1200" b="1" dirty="0">
                <a:ln w="0"/>
                <a:solidFill>
                  <a:schemeClr val="tx2"/>
                </a:solidFill>
                <a:latin typeface="Century Gothic" panose="020B0502020202020204" pitchFamily="34" charset="0"/>
              </a:rPr>
              <a:t>Customer Satisfaction</a:t>
            </a:r>
          </a:p>
          <a:p>
            <a:pPr marL="285750" indent="-285750" algn="just">
              <a:spcBef>
                <a:spcPts val="600"/>
              </a:spcBef>
              <a:buFont typeface="Arial" panose="020B0604020202020204" pitchFamily="34" charset="0"/>
              <a:buChar char="•"/>
            </a:pPr>
            <a:endParaRPr lang="en-US" sz="800" dirty="0">
              <a:ln w="0"/>
              <a:solidFill>
                <a:schemeClr val="tx2"/>
              </a:solidFill>
              <a:latin typeface="Century Gothic" panose="020B0502020202020204" pitchFamily="34" charset="0"/>
            </a:endParaRP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Focus on achieving Quality and delivering satisfaction</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Growth and sustainability by adhering to globally accepted service standards</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Increase contribution to </a:t>
            </a:r>
            <a:r>
              <a:rPr lang="en-US" sz="1100" dirty="0" err="1">
                <a:ln w="0"/>
                <a:solidFill>
                  <a:schemeClr val="tx2"/>
                </a:solidFill>
                <a:latin typeface="Century Gothic" panose="020B0502020202020204" pitchFamily="34" charset="0"/>
              </a:rPr>
              <a:t>Deyaar’s</a:t>
            </a:r>
            <a:r>
              <a:rPr lang="en-US" sz="1100" dirty="0">
                <a:ln w="0"/>
                <a:solidFill>
                  <a:schemeClr val="tx2"/>
                </a:solidFill>
                <a:latin typeface="Century Gothic" panose="020B0502020202020204" pitchFamily="34" charset="0"/>
              </a:rPr>
              <a:t> profitability by bringing new assets under management</a:t>
            </a:r>
          </a:p>
          <a:p>
            <a:pPr marL="174625" indent="-174625" algn="just">
              <a:spcBef>
                <a:spcPts val="600"/>
              </a:spcBef>
              <a:buClr>
                <a:srgbClr val="87CB3D"/>
              </a:buClr>
              <a:buFont typeface="Arial" panose="020B0604020202020204" pitchFamily="34" charset="0"/>
              <a:buChar char="•"/>
            </a:pPr>
            <a:r>
              <a:rPr lang="en-US" sz="1100" dirty="0">
                <a:ln w="0"/>
                <a:solidFill>
                  <a:schemeClr val="tx2"/>
                </a:solidFill>
                <a:latin typeface="Century Gothic" panose="020B0502020202020204" pitchFamily="34" charset="0"/>
              </a:rPr>
              <a:t>Create brand value for Deyaar through endeavors to achieve highest levels of customer satisfaction</a:t>
            </a:r>
          </a:p>
          <a:p>
            <a:pPr marL="285750" indent="-285750">
              <a:buFont typeface="Arial" panose="020B0604020202020204" pitchFamily="34" charset="0"/>
              <a:buChar char="•"/>
            </a:pPr>
            <a:endParaRPr lang="en-US" sz="1100" dirty="0">
              <a:ln w="0"/>
              <a:solidFill>
                <a:schemeClr val="tx2"/>
              </a:solidFill>
              <a:latin typeface="Century Gothic" panose="020B0502020202020204" pitchFamily="34" charset="0"/>
            </a:endParaRPr>
          </a:p>
        </p:txBody>
      </p:sp>
      <p:sp>
        <p:nvSpPr>
          <p:cNvPr id="52" name="TextBox 51"/>
          <p:cNvSpPr txBox="1"/>
          <p:nvPr/>
        </p:nvSpPr>
        <p:spPr>
          <a:xfrm>
            <a:off x="1974210" y="5964488"/>
            <a:ext cx="9949791" cy="338554"/>
          </a:xfrm>
          <a:prstGeom prst="roundRect">
            <a:avLst>
              <a:gd name="adj" fmla="val 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1600" b="1">
                <a:ln w="0"/>
                <a:solidFill>
                  <a:schemeClr val="tx1"/>
                </a:solidFill>
                <a:effectLst>
                  <a:outerShdw blurRad="38100" dist="19050" dir="2700000" algn="tl" rotWithShape="0">
                    <a:schemeClr val="dk1">
                      <a:alpha val="40000"/>
                    </a:schemeClr>
                  </a:outerShdw>
                </a:effectLst>
              </a:defRPr>
            </a:lvl1pPr>
          </a:lstStyle>
          <a:p>
            <a:r>
              <a:rPr lang="en-US" dirty="0">
                <a:solidFill>
                  <a:schemeClr val="bg1"/>
                </a:solidFill>
                <a:effectLst/>
                <a:latin typeface="Century Gothic" panose="020B0502020202020204" pitchFamily="34" charset="0"/>
              </a:rPr>
              <a:t>GOVERNANCE</a:t>
            </a:r>
          </a:p>
        </p:txBody>
      </p:sp>
      <p:sp>
        <p:nvSpPr>
          <p:cNvPr id="53" name="TextBox 52"/>
          <p:cNvSpPr txBox="1"/>
          <p:nvPr/>
        </p:nvSpPr>
        <p:spPr>
          <a:xfrm>
            <a:off x="1974212" y="6397820"/>
            <a:ext cx="9949790" cy="276999"/>
          </a:xfrm>
          <a:prstGeom prst="rect">
            <a:avLst/>
          </a:prstGeom>
          <a:solidFill>
            <a:srgbClr val="00387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200" dirty="0">
                <a:ln w="0"/>
                <a:solidFill>
                  <a:schemeClr val="bg1"/>
                </a:solidFill>
                <a:latin typeface="Century Gothic" panose="020B0502020202020204" pitchFamily="34" charset="0"/>
              </a:rPr>
              <a:t>Create an environment of control and risk consciousness in line with the applicable corporate governance framework.</a:t>
            </a:r>
          </a:p>
        </p:txBody>
      </p:sp>
      <p:sp>
        <p:nvSpPr>
          <p:cNvPr id="54" name="Down Arrow 53"/>
          <p:cNvSpPr/>
          <p:nvPr/>
        </p:nvSpPr>
        <p:spPr>
          <a:xfrm>
            <a:off x="6673690" y="1994807"/>
            <a:ext cx="501651" cy="462121"/>
          </a:xfrm>
          <a:prstGeom prst="downArrow">
            <a:avLst/>
          </a:prstGeom>
          <a:solidFill>
            <a:srgbClr val="00387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Down Arrow 54"/>
          <p:cNvSpPr/>
          <p:nvPr/>
        </p:nvSpPr>
        <p:spPr>
          <a:xfrm>
            <a:off x="10072975" y="1994807"/>
            <a:ext cx="501651" cy="462121"/>
          </a:xfrm>
          <a:prstGeom prst="downArrow">
            <a:avLst/>
          </a:prstGeom>
          <a:solidFill>
            <a:srgbClr val="003870"/>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ounded Rectangle 46"/>
          <p:cNvSpPr/>
          <p:nvPr/>
        </p:nvSpPr>
        <p:spPr>
          <a:xfrm>
            <a:off x="8723603" y="1256507"/>
            <a:ext cx="2885656" cy="66085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Allied Services</a:t>
            </a:r>
          </a:p>
          <a:p>
            <a:pPr algn="ctr"/>
            <a:r>
              <a:rPr lang="en-US" sz="1100" b="1" dirty="0">
                <a:solidFill>
                  <a:schemeClr val="bg1"/>
                </a:solidFill>
                <a:latin typeface="Century Gothic" panose="020B0502020202020204" pitchFamily="34" charset="0"/>
              </a:rPr>
              <a:t>(Property, Facilities and Owner Association Management)</a:t>
            </a:r>
          </a:p>
        </p:txBody>
      </p:sp>
      <p:sp>
        <p:nvSpPr>
          <p:cNvPr id="21" name="TextBox 20"/>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12</a:t>
            </a:r>
          </a:p>
        </p:txBody>
      </p:sp>
      <p:sp>
        <p:nvSpPr>
          <p:cNvPr id="22" name="TextBox 21"/>
          <p:cNvSpPr txBox="1"/>
          <p:nvPr/>
        </p:nvSpPr>
        <p:spPr>
          <a:xfrm>
            <a:off x="532193" y="332265"/>
            <a:ext cx="10762340" cy="1107996"/>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ACHIEVE GROWTH, SUSTAINABILITY AND PROFITABILITY BY FOCUSING ON DEYAAR'S CORE STRENGTHS</a:t>
            </a:r>
          </a:p>
          <a:p>
            <a:endParaRPr lang="en-US" dirty="0">
              <a:solidFill>
                <a:srgbClr val="003870"/>
              </a:solidFill>
              <a:latin typeface="Century Gothic" panose="020B0502020202020204" pitchFamily="34" charset="0"/>
            </a:endParaRPr>
          </a:p>
        </p:txBody>
      </p:sp>
    </p:spTree>
    <p:extLst>
      <p:ext uri="{BB962C8B-B14F-4D97-AF65-F5344CB8AC3E}">
        <p14:creationId xmlns:p14="http://schemas.microsoft.com/office/powerpoint/2010/main" val="83497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769263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FINANCIAL HIGHLIGHTS</a:t>
            </a:r>
          </a:p>
        </p:txBody>
      </p:sp>
      <p:cxnSp>
        <p:nvCxnSpPr>
          <p:cNvPr id="4" name="Straight Connector 3"/>
          <p:cNvCxnSpPr/>
          <p:nvPr/>
        </p:nvCxnSpPr>
        <p:spPr>
          <a:xfrm>
            <a:off x="1699146" y="3595558"/>
            <a:ext cx="3287524"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13</a:t>
            </a:r>
          </a:p>
        </p:txBody>
      </p:sp>
    </p:spTree>
    <p:extLst>
      <p:ext uri="{BB962C8B-B14F-4D97-AF65-F5344CB8AC3E}">
        <p14:creationId xmlns:p14="http://schemas.microsoft.com/office/powerpoint/2010/main" val="3027616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0" y="0"/>
            <a:ext cx="12252960" cy="6892290"/>
          </a:xfrm>
          <a:prstGeom prst="rect">
            <a:avLst/>
          </a:prstGeom>
        </p:spPr>
      </p:pic>
      <p:sp>
        <p:nvSpPr>
          <p:cNvPr id="22" name="TextBox 21"/>
          <p:cNvSpPr txBox="1"/>
          <p:nvPr/>
        </p:nvSpPr>
        <p:spPr>
          <a:xfrm>
            <a:off x="532260" y="341655"/>
            <a:ext cx="5563739"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OVERVIEW</a:t>
            </a:r>
            <a:endParaRPr lang="en-US" dirty="0">
              <a:solidFill>
                <a:srgbClr val="003870"/>
              </a:solidFill>
              <a:latin typeface="Century Gothic" panose="020B0502020202020204" pitchFamily="34" charset="0"/>
            </a:endParaRPr>
          </a:p>
        </p:txBody>
      </p:sp>
      <p:sp>
        <p:nvSpPr>
          <p:cNvPr id="24" name="TextBox 23"/>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7" name="TextBox 6"/>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14</a:t>
            </a:r>
          </a:p>
        </p:txBody>
      </p:sp>
      <p:sp>
        <p:nvSpPr>
          <p:cNvPr id="2" name="Rectangle 1"/>
          <p:cNvSpPr/>
          <p:nvPr/>
        </p:nvSpPr>
        <p:spPr>
          <a:xfrm>
            <a:off x="5199106" y="1106963"/>
            <a:ext cx="6129293" cy="4401205"/>
          </a:xfrm>
          <a:prstGeom prst="rect">
            <a:avLst/>
          </a:prstGeom>
        </p:spPr>
        <p:txBody>
          <a:bodyPr wrap="square">
            <a:spAutoFit/>
          </a:bodyPr>
          <a:lstStyle/>
          <a:p>
            <a:r>
              <a:rPr lang="en-IN" sz="1600" b="1" dirty="0">
                <a:solidFill>
                  <a:schemeClr val="accent6"/>
                </a:solidFill>
                <a:latin typeface="Century Gothic" panose="020B0502020202020204" pitchFamily="34" charset="0"/>
              </a:rPr>
              <a:t>  YEAR 2017 FINANCIAL HIGHLIGHTS </a:t>
            </a:r>
            <a:endParaRPr lang="en-US" sz="1600" b="1" dirty="0">
              <a:solidFill>
                <a:schemeClr val="accent6"/>
              </a:solidFill>
              <a:latin typeface="Century Gothic" panose="020B0502020202020204" pitchFamily="34" charset="0"/>
            </a:endParaRPr>
          </a:p>
          <a:p>
            <a:pPr marL="347663" indent="-228600" algn="just">
              <a:lnSpc>
                <a:spcPct val="150000"/>
              </a:lnSpc>
              <a:buClr>
                <a:srgbClr val="87CB3D"/>
              </a:buClr>
              <a:buFont typeface="Arial" panose="020B0604020202020204" pitchFamily="34" charset="0"/>
              <a:buChar char="•"/>
            </a:pPr>
            <a:r>
              <a:rPr lang="en-IN" sz="1600" dirty="0">
                <a:solidFill>
                  <a:schemeClr val="tx2"/>
                </a:solidFill>
                <a:latin typeface="Century Gothic" panose="020B0502020202020204" pitchFamily="34" charset="0"/>
              </a:rPr>
              <a:t>Strong year-on-year revenue growth to AED 751.6 million [2016: AED 428.3 million] </a:t>
            </a:r>
            <a:endParaRPr lang="en-US" sz="1600" dirty="0">
              <a:solidFill>
                <a:schemeClr val="tx2"/>
              </a:solidFill>
              <a:latin typeface="Century Gothic" panose="020B0502020202020204" pitchFamily="34" charset="0"/>
            </a:endParaRPr>
          </a:p>
          <a:p>
            <a:pPr marL="347663" indent="-228600" algn="just">
              <a:lnSpc>
                <a:spcPct val="150000"/>
              </a:lnSpc>
              <a:buClr>
                <a:srgbClr val="87CB3D"/>
              </a:buClr>
              <a:buFont typeface="Arial" panose="020B0604020202020204" pitchFamily="34" charset="0"/>
              <a:buChar char="•"/>
            </a:pPr>
            <a:r>
              <a:rPr lang="en-IN" sz="1600" dirty="0">
                <a:solidFill>
                  <a:schemeClr val="tx2"/>
                </a:solidFill>
                <a:latin typeface="Century Gothic" panose="020B0502020202020204" pitchFamily="34" charset="0"/>
              </a:rPr>
              <a:t>Particularly strong growth in property development revenues, which reached AED 617.5 million [2016: AED 307.5 million], following good progress in Deyaar’s flagship projects</a:t>
            </a:r>
            <a:endParaRPr lang="en-US" sz="1600" dirty="0">
              <a:solidFill>
                <a:schemeClr val="tx2"/>
              </a:solidFill>
              <a:latin typeface="Century Gothic" panose="020B0502020202020204" pitchFamily="34" charset="0"/>
            </a:endParaRPr>
          </a:p>
          <a:p>
            <a:pPr marL="347663" indent="-228600" algn="just">
              <a:lnSpc>
                <a:spcPct val="150000"/>
              </a:lnSpc>
              <a:buClr>
                <a:srgbClr val="87CB3D"/>
              </a:buClr>
              <a:buFont typeface="Arial" panose="020B0604020202020204" pitchFamily="34" charset="0"/>
              <a:buChar char="•"/>
            </a:pPr>
            <a:r>
              <a:rPr lang="en-IN" sz="1600" dirty="0">
                <a:solidFill>
                  <a:schemeClr val="tx2"/>
                </a:solidFill>
                <a:latin typeface="Century Gothic" panose="020B0502020202020204" pitchFamily="34" charset="0"/>
              </a:rPr>
              <a:t>Healthy net profit of AED 130.4 million [2016: AED 216.1 million, included g</a:t>
            </a:r>
            <a:r>
              <a:rPr lang="en-US" sz="1600" dirty="0" err="1">
                <a:solidFill>
                  <a:schemeClr val="tx2"/>
                </a:solidFill>
                <a:latin typeface="Century Gothic" panose="020B0502020202020204" pitchFamily="34" charset="0"/>
              </a:rPr>
              <a:t>ain</a:t>
            </a:r>
            <a:r>
              <a:rPr lang="en-US" sz="1600" dirty="0">
                <a:solidFill>
                  <a:schemeClr val="tx2"/>
                </a:solidFill>
                <a:latin typeface="Century Gothic" panose="020B0502020202020204" pitchFamily="34" charset="0"/>
              </a:rPr>
              <a:t> of AED 75.5 million from fair value adjustment on investment properties and AED 68.9 from write back of provision for impairment of investment in an associate</a:t>
            </a:r>
            <a:r>
              <a:rPr lang="en-IN" sz="1600" dirty="0">
                <a:solidFill>
                  <a:schemeClr val="tx2"/>
                </a:solidFill>
                <a:latin typeface="Century Gothic" panose="020B0502020202020204" pitchFamily="34" charset="0"/>
              </a:rPr>
              <a:t>] </a:t>
            </a:r>
            <a:endParaRPr lang="en-US" sz="1600" dirty="0">
              <a:solidFill>
                <a:schemeClr val="tx2"/>
              </a:solidFill>
              <a:latin typeface="Century Gothic" panose="020B0502020202020204" pitchFamily="34" charset="0"/>
            </a:endParaRPr>
          </a:p>
        </p:txBody>
      </p:sp>
      <p:pic>
        <p:nvPicPr>
          <p:cNvPr id="6" name="Picture 5">
            <a:extLst>
              <a:ext uri="{FF2B5EF4-FFF2-40B4-BE49-F238E27FC236}">
                <a16:creationId xmlns:a16="http://schemas.microsoft.com/office/drawing/2014/main" id="{A5287299-E8FE-4836-A616-77D65453F03F}"/>
              </a:ext>
            </a:extLst>
          </p:cNvPr>
          <p:cNvPicPr>
            <a:picLocks noChangeAspect="1"/>
          </p:cNvPicPr>
          <p:nvPr/>
        </p:nvPicPr>
        <p:blipFill>
          <a:blip r:embed="rId4"/>
          <a:stretch>
            <a:fillRect/>
          </a:stretch>
        </p:blipFill>
        <p:spPr>
          <a:xfrm>
            <a:off x="532260" y="1153228"/>
            <a:ext cx="4732467" cy="3566553"/>
          </a:xfrm>
          <a:prstGeom prst="rect">
            <a:avLst/>
          </a:prstGeom>
        </p:spPr>
      </p:pic>
    </p:spTree>
    <p:extLst>
      <p:ext uri="{BB962C8B-B14F-4D97-AF65-F5344CB8AC3E}">
        <p14:creationId xmlns:p14="http://schemas.microsoft.com/office/powerpoint/2010/main" val="1481609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62068"/>
            <a:ext cx="12252960" cy="6892290"/>
          </a:xfrm>
          <a:prstGeom prst="rect">
            <a:avLst/>
          </a:prstGeom>
        </p:spPr>
      </p:pic>
      <p:sp>
        <p:nvSpPr>
          <p:cNvPr id="22" name="TextBox 21"/>
          <p:cNvSpPr txBox="1"/>
          <p:nvPr/>
        </p:nvSpPr>
        <p:spPr>
          <a:xfrm>
            <a:off x="532260" y="341655"/>
            <a:ext cx="5563739"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OVERVIEW </a:t>
            </a:r>
            <a:r>
              <a:rPr lang="en-US" sz="1600" dirty="0">
                <a:solidFill>
                  <a:srgbClr val="003870"/>
                </a:solidFill>
                <a:latin typeface="Century Gothic" panose="020B0502020202020204" pitchFamily="34" charset="0"/>
              </a:rPr>
              <a:t>continued</a:t>
            </a:r>
          </a:p>
        </p:txBody>
      </p:sp>
      <p:graphicFrame>
        <p:nvGraphicFramePr>
          <p:cNvPr id="25" name="Chart 24"/>
          <p:cNvGraphicFramePr/>
          <p:nvPr>
            <p:extLst>
              <p:ext uri="{D42A27DB-BD31-4B8C-83A1-F6EECF244321}">
                <p14:modId xmlns:p14="http://schemas.microsoft.com/office/powerpoint/2010/main" val="4289669410"/>
              </p:ext>
            </p:extLst>
          </p:nvPr>
        </p:nvGraphicFramePr>
        <p:xfrm>
          <a:off x="532259" y="922468"/>
          <a:ext cx="4192139" cy="26166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15</a:t>
            </a:r>
          </a:p>
        </p:txBody>
      </p:sp>
      <p:graphicFrame>
        <p:nvGraphicFramePr>
          <p:cNvPr id="7" name="Chart 6"/>
          <p:cNvGraphicFramePr/>
          <p:nvPr>
            <p:extLst>
              <p:ext uri="{D42A27DB-BD31-4B8C-83A1-F6EECF244321}">
                <p14:modId xmlns:p14="http://schemas.microsoft.com/office/powerpoint/2010/main" val="4061907702"/>
              </p:ext>
            </p:extLst>
          </p:nvPr>
        </p:nvGraphicFramePr>
        <p:xfrm>
          <a:off x="4901061" y="1138194"/>
          <a:ext cx="5948648" cy="46823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extLst>
              <p:ext uri="{D42A27DB-BD31-4B8C-83A1-F6EECF244321}">
                <p14:modId xmlns:p14="http://schemas.microsoft.com/office/powerpoint/2010/main" val="1760907061"/>
              </p:ext>
            </p:extLst>
          </p:nvPr>
        </p:nvGraphicFramePr>
        <p:xfrm>
          <a:off x="532258" y="3725142"/>
          <a:ext cx="4192139" cy="2616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72426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1" y="0"/>
            <a:ext cx="12252960" cy="6892290"/>
          </a:xfrm>
          <a:prstGeom prst="rect">
            <a:avLst/>
          </a:prstGeom>
        </p:spPr>
      </p:pic>
      <p:graphicFrame>
        <p:nvGraphicFramePr>
          <p:cNvPr id="22" name="Chart 21"/>
          <p:cNvGraphicFramePr/>
          <p:nvPr>
            <p:extLst>
              <p:ext uri="{D42A27DB-BD31-4B8C-83A1-F6EECF244321}">
                <p14:modId xmlns:p14="http://schemas.microsoft.com/office/powerpoint/2010/main" val="534850890"/>
              </p:ext>
            </p:extLst>
          </p:nvPr>
        </p:nvGraphicFramePr>
        <p:xfrm>
          <a:off x="839502" y="1000627"/>
          <a:ext cx="4934765" cy="470590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532260" y="341655"/>
            <a:ext cx="5563739" cy="830997"/>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BALANCE SHEET </a:t>
            </a:r>
            <a:r>
              <a:rPr lang="en-US" sz="1600" dirty="0">
                <a:solidFill>
                  <a:srgbClr val="003870"/>
                </a:solidFill>
                <a:latin typeface="Century Gothic" panose="020B0502020202020204" pitchFamily="34" charset="0"/>
              </a:rPr>
              <a:t>continued</a:t>
            </a:r>
          </a:p>
          <a:p>
            <a:endParaRPr lang="en-US" sz="2400" b="1" dirty="0">
              <a:solidFill>
                <a:srgbClr val="003870"/>
              </a:solidFill>
              <a:latin typeface="Century Gothic" panose="020B0502020202020204" pitchFamily="34" charset="0"/>
            </a:endParaRPr>
          </a:p>
        </p:txBody>
      </p:sp>
      <p:sp>
        <p:nvSpPr>
          <p:cNvPr id="12" name="TextBox 11"/>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6" name="TextBox 5"/>
          <p:cNvSpPr txBox="1"/>
          <p:nvPr/>
        </p:nvSpPr>
        <p:spPr>
          <a:xfrm>
            <a:off x="203200" y="6460890"/>
            <a:ext cx="972457" cy="369332"/>
          </a:xfrm>
          <a:prstGeom prst="rect">
            <a:avLst/>
          </a:prstGeom>
          <a:noFill/>
        </p:spPr>
        <p:txBody>
          <a:bodyPr wrap="square" rtlCol="0">
            <a:spAutoFit/>
          </a:bodyPr>
          <a:lstStyle/>
          <a:p>
            <a:r>
              <a:rPr lang="en-US" dirty="0">
                <a:solidFill>
                  <a:schemeClr val="bg1"/>
                </a:solidFill>
              </a:rPr>
              <a:t>16</a:t>
            </a:r>
          </a:p>
        </p:txBody>
      </p:sp>
      <p:graphicFrame>
        <p:nvGraphicFramePr>
          <p:cNvPr id="8" name="Chart 7"/>
          <p:cNvGraphicFramePr/>
          <p:nvPr>
            <p:extLst>
              <p:ext uri="{D42A27DB-BD31-4B8C-83A1-F6EECF244321}">
                <p14:modId xmlns:p14="http://schemas.microsoft.com/office/powerpoint/2010/main" val="3895554194"/>
              </p:ext>
            </p:extLst>
          </p:nvPr>
        </p:nvGraphicFramePr>
        <p:xfrm>
          <a:off x="6403241" y="1059807"/>
          <a:ext cx="4891292" cy="46467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9735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769263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ONGOING DEVELOPMENTS</a:t>
            </a:r>
          </a:p>
        </p:txBody>
      </p:sp>
      <p:cxnSp>
        <p:nvCxnSpPr>
          <p:cNvPr id="4" name="Straight Connector 3"/>
          <p:cNvCxnSpPr/>
          <p:nvPr/>
        </p:nvCxnSpPr>
        <p:spPr>
          <a:xfrm>
            <a:off x="1667247" y="3595558"/>
            <a:ext cx="3725968"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17</a:t>
            </a:r>
          </a:p>
        </p:txBody>
      </p:sp>
    </p:spTree>
    <p:extLst>
      <p:ext uri="{BB962C8B-B14F-4D97-AF65-F5344CB8AC3E}">
        <p14:creationId xmlns:p14="http://schemas.microsoft.com/office/powerpoint/2010/main" val="3292150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6696097" y="699060"/>
            <a:ext cx="4546212" cy="5563061"/>
          </a:xfrm>
          <a:prstGeom prst="rect">
            <a:avLst/>
          </a:prstGeom>
          <a:noFill/>
        </p:spPr>
        <p:txBody>
          <a:bodyPr wrap="square" rtlCol="0">
            <a:spAutoFit/>
          </a:bodyPr>
          <a:lstStyle/>
          <a:p>
            <a:pPr algn="just">
              <a:spcAft>
                <a:spcPts val="300"/>
              </a:spcAft>
            </a:pPr>
            <a:r>
              <a:rPr lang="en-US" sz="1600" b="1" dirty="0">
                <a:solidFill>
                  <a:schemeClr val="accent6"/>
                </a:solidFill>
                <a:latin typeface="Century Gothic" panose="020B0502020202020204" pitchFamily="34" charset="0"/>
              </a:rPr>
              <a:t>RESIDENTIAL APARTMENT</a:t>
            </a:r>
          </a:p>
          <a:p>
            <a:pPr algn="just">
              <a:spcAft>
                <a:spcPts val="600"/>
              </a:spcAft>
            </a:pPr>
            <a:r>
              <a:rPr lang="en-US" sz="1600" dirty="0">
                <a:solidFill>
                  <a:schemeClr val="tx2"/>
                </a:solidFill>
                <a:latin typeface="Century Gothic" panose="020B0502020202020204" pitchFamily="34" charset="0"/>
              </a:rPr>
              <a:t>Total sales value (AED mil): 547</a:t>
            </a:r>
          </a:p>
          <a:p>
            <a:pPr algn="just">
              <a:spcAft>
                <a:spcPts val="600"/>
              </a:spcAft>
            </a:pPr>
            <a:r>
              <a:rPr lang="en-US" sz="1600" dirty="0">
                <a:solidFill>
                  <a:schemeClr val="tx2"/>
                </a:solidFill>
                <a:latin typeface="Century Gothic" panose="020B0502020202020204" pitchFamily="34" charset="0"/>
              </a:rPr>
              <a:t>Total number of units (count): 219	</a:t>
            </a:r>
          </a:p>
          <a:p>
            <a:pPr algn="just">
              <a:spcAft>
                <a:spcPts val="600"/>
              </a:spcAft>
            </a:pPr>
            <a:r>
              <a:rPr lang="en-US" sz="1600" dirty="0">
                <a:solidFill>
                  <a:schemeClr val="tx2"/>
                </a:solidFill>
                <a:latin typeface="Century Gothic" panose="020B0502020202020204" pitchFamily="34" charset="0"/>
              </a:rPr>
              <a:t>Units sold till date (count): 204</a:t>
            </a:r>
          </a:p>
          <a:p>
            <a:pPr algn="just">
              <a:spcAft>
                <a:spcPts val="600"/>
              </a:spcAft>
            </a:pPr>
            <a:r>
              <a:rPr lang="en-US" sz="1600" dirty="0">
                <a:solidFill>
                  <a:schemeClr val="tx2"/>
                </a:solidFill>
                <a:latin typeface="Century Gothic" panose="020B0502020202020204" pitchFamily="34" charset="0"/>
              </a:rPr>
              <a:t>Percentage of Portfolio for sale: 100%</a:t>
            </a:r>
          </a:p>
          <a:p>
            <a:pPr algn="just">
              <a:spcAft>
                <a:spcPts val="300"/>
              </a:spcAft>
            </a:pPr>
            <a:endParaRPr lang="en-US" sz="1600" dirty="0">
              <a:solidFill>
                <a:schemeClr val="tx2"/>
              </a:solidFill>
              <a:latin typeface="Century Gothic" panose="020B0502020202020204" pitchFamily="34" charset="0"/>
            </a:endParaRPr>
          </a:p>
          <a:p>
            <a:pPr algn="just">
              <a:spcAft>
                <a:spcPts val="300"/>
              </a:spcAft>
            </a:pPr>
            <a:r>
              <a:rPr lang="en-US" sz="1600" b="1" dirty="0">
                <a:solidFill>
                  <a:schemeClr val="accent6"/>
                </a:solidFill>
                <a:latin typeface="Century Gothic" panose="020B0502020202020204" pitchFamily="34" charset="0"/>
              </a:rPr>
              <a:t>SERVICE APARTMENT</a:t>
            </a:r>
          </a:p>
          <a:p>
            <a:pPr algn="just">
              <a:spcAft>
                <a:spcPts val="600"/>
              </a:spcAft>
            </a:pPr>
            <a:r>
              <a:rPr lang="en-US" sz="1600" dirty="0">
                <a:solidFill>
                  <a:schemeClr val="tx2"/>
                </a:solidFill>
                <a:latin typeface="Century Gothic" panose="020B0502020202020204" pitchFamily="34" charset="0"/>
              </a:rPr>
              <a:t>Total sales value (AED mil): 718</a:t>
            </a:r>
          </a:p>
          <a:p>
            <a:pPr algn="just">
              <a:spcAft>
                <a:spcPts val="600"/>
              </a:spcAft>
            </a:pPr>
            <a:r>
              <a:rPr lang="en-US" sz="1600" dirty="0">
                <a:solidFill>
                  <a:schemeClr val="tx2"/>
                </a:solidFill>
                <a:latin typeface="Century Gothic" panose="020B0502020202020204" pitchFamily="34" charset="0"/>
              </a:rPr>
              <a:t>Total number of units (count): 347</a:t>
            </a:r>
          </a:p>
          <a:p>
            <a:pPr algn="just">
              <a:spcAft>
                <a:spcPts val="600"/>
              </a:spcAft>
            </a:pPr>
            <a:r>
              <a:rPr lang="en-US" sz="1600" dirty="0">
                <a:solidFill>
                  <a:schemeClr val="tx2"/>
                </a:solidFill>
                <a:latin typeface="Century Gothic" panose="020B0502020202020204" pitchFamily="34" charset="0"/>
              </a:rPr>
              <a:t>Units sold till date (count): 96</a:t>
            </a:r>
          </a:p>
          <a:p>
            <a:pPr algn="just">
              <a:spcAft>
                <a:spcPts val="600"/>
              </a:spcAft>
            </a:pPr>
            <a:r>
              <a:rPr lang="en-US" sz="1600" dirty="0">
                <a:solidFill>
                  <a:schemeClr val="tx2"/>
                </a:solidFill>
                <a:latin typeface="Century Gothic" panose="020B0502020202020204" pitchFamily="34" charset="0"/>
              </a:rPr>
              <a:t>Percentage of Portfolio for sale: 50%</a:t>
            </a:r>
          </a:p>
          <a:p>
            <a:pPr algn="just">
              <a:spcAft>
                <a:spcPts val="300"/>
              </a:spcAft>
            </a:pPr>
            <a:endParaRPr lang="en-US" sz="1600" dirty="0">
              <a:solidFill>
                <a:schemeClr val="tx2"/>
              </a:solidFill>
              <a:latin typeface="Century Gothic" panose="020B0502020202020204" pitchFamily="34" charset="0"/>
            </a:endParaRPr>
          </a:p>
          <a:p>
            <a:pPr algn="just">
              <a:spcAft>
                <a:spcPts val="300"/>
              </a:spcAft>
            </a:pPr>
            <a:r>
              <a:rPr lang="en-US" sz="1600" b="1" dirty="0">
                <a:solidFill>
                  <a:schemeClr val="accent6"/>
                </a:solidFill>
                <a:latin typeface="Century Gothic" panose="020B0502020202020204" pitchFamily="34" charset="0"/>
              </a:rPr>
              <a:t>PROJECT CURRENT COMPLETION STATUS</a:t>
            </a:r>
          </a:p>
          <a:p>
            <a:pPr algn="just">
              <a:spcAft>
                <a:spcPts val="600"/>
              </a:spcAft>
            </a:pPr>
            <a:r>
              <a:rPr lang="en-US" sz="1600" dirty="0">
                <a:solidFill>
                  <a:schemeClr val="tx2"/>
                </a:solidFill>
                <a:latin typeface="Century Gothic" panose="020B0502020202020204" pitchFamily="34" charset="0"/>
              </a:rPr>
              <a:t>Overall 93.9%</a:t>
            </a:r>
          </a:p>
          <a:p>
            <a:pPr algn="just">
              <a:spcAft>
                <a:spcPts val="300"/>
              </a:spcAft>
            </a:pPr>
            <a:r>
              <a:rPr lang="en-US" sz="1600" dirty="0">
                <a:solidFill>
                  <a:schemeClr val="tx2"/>
                </a:solidFill>
                <a:latin typeface="Century Gothic" panose="020B0502020202020204" pitchFamily="34" charset="0"/>
              </a:rPr>
              <a:t>  </a:t>
            </a:r>
          </a:p>
          <a:p>
            <a:pPr algn="just">
              <a:spcAft>
                <a:spcPts val="300"/>
              </a:spcAft>
            </a:pPr>
            <a:r>
              <a:rPr lang="en-US" sz="1600" b="1" dirty="0">
                <a:solidFill>
                  <a:schemeClr val="accent6"/>
                </a:solidFill>
                <a:latin typeface="Century Gothic" panose="020B0502020202020204" pitchFamily="34" charset="0"/>
              </a:rPr>
              <a:t>PROJECT EXPECTED COMPLETION DATE</a:t>
            </a:r>
          </a:p>
          <a:p>
            <a:pPr algn="just">
              <a:spcAft>
                <a:spcPts val="600"/>
              </a:spcAft>
            </a:pPr>
            <a:r>
              <a:rPr lang="en-US" sz="1600" dirty="0">
                <a:solidFill>
                  <a:schemeClr val="tx2"/>
                </a:solidFill>
                <a:latin typeface="Century Gothic" panose="020B0502020202020204" pitchFamily="34" charset="0"/>
              </a:rPr>
              <a:t>Quarter 1 - 2018 (RESIDENTIAL)</a:t>
            </a:r>
          </a:p>
          <a:p>
            <a:pPr algn="just">
              <a:spcAft>
                <a:spcPts val="600"/>
              </a:spcAft>
            </a:pPr>
            <a:r>
              <a:rPr lang="en-US" sz="1600" dirty="0">
                <a:solidFill>
                  <a:schemeClr val="tx2"/>
                </a:solidFill>
                <a:latin typeface="Century Gothic" panose="020B0502020202020204" pitchFamily="34" charset="0"/>
              </a:rPr>
              <a:t>Quarter 2 - 2018 (SERVICE)</a:t>
            </a:r>
            <a:endParaRPr lang="en-US" sz="1600" dirty="0">
              <a:solidFill>
                <a:srgbClr val="FF0000"/>
              </a:solidFill>
              <a:latin typeface="Century Gothic" panose="020B0502020202020204" pitchFamily="34"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7055" b="-2"/>
          <a:stretch/>
        </p:blipFill>
        <p:spPr>
          <a:xfrm>
            <a:off x="600496" y="229561"/>
            <a:ext cx="5486400" cy="6398879"/>
          </a:xfrm>
          <a:prstGeom prst="rect">
            <a:avLst/>
          </a:prstGeom>
        </p:spPr>
      </p:pic>
      <p:sp>
        <p:nvSpPr>
          <p:cNvPr id="7" name="Rectangle 6"/>
          <p:cNvSpPr/>
          <p:nvPr/>
        </p:nvSpPr>
        <p:spPr>
          <a:xfrm>
            <a:off x="753582" y="101273"/>
            <a:ext cx="5183194"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ATRIA – Business Bay Area</a:t>
            </a:r>
          </a:p>
        </p:txBody>
      </p:sp>
      <p:sp>
        <p:nvSpPr>
          <p:cNvPr id="9" name="TextBox 8"/>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18</a:t>
            </a:r>
          </a:p>
        </p:txBody>
      </p:sp>
    </p:spTree>
    <p:extLst>
      <p:ext uri="{BB962C8B-B14F-4D97-AF65-F5344CB8AC3E}">
        <p14:creationId xmlns:p14="http://schemas.microsoft.com/office/powerpoint/2010/main" val="51371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4" name="TextBox 3"/>
          <p:cNvSpPr txBox="1"/>
          <p:nvPr/>
        </p:nvSpPr>
        <p:spPr>
          <a:xfrm>
            <a:off x="532261" y="341655"/>
            <a:ext cx="3220871"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DISCLAIMER</a:t>
            </a:r>
          </a:p>
        </p:txBody>
      </p:sp>
      <p:sp>
        <p:nvSpPr>
          <p:cNvPr id="7" name="Rectangle 6"/>
          <p:cNvSpPr>
            <a:spLocks noChangeArrowheads="1"/>
          </p:cNvSpPr>
          <p:nvPr/>
        </p:nvSpPr>
        <p:spPr bwMode="auto">
          <a:xfrm>
            <a:off x="613017" y="1331216"/>
            <a:ext cx="10960284" cy="4847481"/>
          </a:xfrm>
          <a:prstGeom prst="rect">
            <a:avLst/>
          </a:prstGeom>
          <a:noFill/>
          <a:ln w="9525">
            <a:noFill/>
            <a:miter lim="800000"/>
            <a:headEnd/>
            <a:tailEnd/>
          </a:ln>
        </p:spPr>
        <p:txBody>
          <a:bodyPr wrap="square">
            <a:spAutoFit/>
          </a:bodyPr>
          <a:lstStyle/>
          <a:p>
            <a:pPr marL="285750" lvl="0" indent="-285750" algn="just" eaLnBrk="0" hangingPunct="0">
              <a:lnSpc>
                <a:spcPct val="150000"/>
              </a:lnSpc>
              <a:spcAft>
                <a:spcPts val="600"/>
              </a:spcAft>
              <a:buClr>
                <a:schemeClr val="accent6"/>
              </a:buClr>
              <a:buFont typeface="Arial" panose="020B0604020202020204"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The information set out in this presentation is being made available to recipients for information purposes only. It does not constitute, nor is it intended to be an offer to sell, or an invitation to subscribe for, or purchase, any properties or shares in the Company.</a:t>
            </a:r>
          </a:p>
          <a:p>
            <a:pPr marL="285750" lvl="0" indent="-285750" algn="just"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Neither this presentation nor anything in it shall form the basis of any contract or commitment.</a:t>
            </a:r>
          </a:p>
          <a:p>
            <a:pPr marL="285750" lvl="0" indent="-285750" algn="just"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The information contained herein has been prepared to assist the Recipients in making their own evaluation on the Company and does not purport to contain all information that they may desire. In all cases, the Recipients should conduct their own investigation and analysis of the Company, its business, prospects, results of operations and financial condition as well as any other information the Recipients may deem relevant to their decision making. </a:t>
            </a:r>
          </a:p>
          <a:p>
            <a:pPr marL="285750" lvl="0" indent="-285750" algn="just"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The Presentation is at the date hereof.</a:t>
            </a:r>
          </a:p>
          <a:p>
            <a:pPr marL="285750" lvl="0" indent="-285750" algn="just" eaLnBrk="0" hangingPunct="0">
              <a:lnSpc>
                <a:spcPct val="150000"/>
              </a:lnSpc>
              <a:spcAft>
                <a:spcPts val="200"/>
              </a:spcAft>
              <a:buClr>
                <a:schemeClr val="accent6"/>
              </a:buClr>
              <a:buFont typeface="Arial" pitchFamily="34" charset="0"/>
              <a:buChar char="•"/>
              <a:defRPr/>
            </a:pPr>
            <a:r>
              <a:rPr lang="en-US" sz="1400" dirty="0">
                <a:solidFill>
                  <a:schemeClr val="accent3"/>
                </a:solidFill>
                <a:latin typeface="Century Gothic" panose="020B0502020202020204" pitchFamily="34" charset="0"/>
                <a:cs typeface="Microsoft Sans Serif" panose="020B0604020202020204" pitchFamily="34" charset="0"/>
              </a:rPr>
              <a:t>Without the express prior written consent of the Company, the Presentation and any information contained within it may not be reproduced (in whole or in part), copied at any time, used for any purpose other than evaluation of the Company.</a:t>
            </a:r>
          </a:p>
          <a:p>
            <a:pPr marL="285750" indent="-285750" algn="just" eaLnBrk="0" hangingPunct="0">
              <a:lnSpc>
                <a:spcPct val="150000"/>
              </a:lnSpc>
              <a:spcAft>
                <a:spcPts val="200"/>
              </a:spcAft>
              <a:buClr>
                <a:schemeClr val="accent6"/>
              </a:buClr>
              <a:buFont typeface="Arial" panose="020B0604020202020204" pitchFamily="34" charset="0"/>
              <a:buChar char="•"/>
              <a:defRPr/>
            </a:pPr>
            <a:endParaRPr lang="en-US" sz="1400" dirty="0">
              <a:solidFill>
                <a:schemeClr val="accent3"/>
              </a:solidFill>
              <a:latin typeface="Century Gothic" panose="020B0502020202020204" pitchFamily="34" charset="0"/>
              <a:cs typeface="Microsoft Sans Serif" panose="020B0604020202020204" pitchFamily="34" charset="0"/>
            </a:endParaRPr>
          </a:p>
          <a:p>
            <a:pPr marL="285750" lvl="0" indent="-285750" algn="just" eaLnBrk="0" hangingPunct="0">
              <a:lnSpc>
                <a:spcPct val="150000"/>
              </a:lnSpc>
              <a:spcAft>
                <a:spcPts val="200"/>
              </a:spcAft>
              <a:buClr>
                <a:schemeClr val="accent6"/>
              </a:buClr>
              <a:buFont typeface="Arial" panose="020B0604020202020204" pitchFamily="34" charset="0"/>
              <a:buChar char="•"/>
              <a:defRPr/>
            </a:pPr>
            <a:endParaRPr lang="en-US" sz="1400" kern="0" dirty="0">
              <a:solidFill>
                <a:schemeClr val="accent3"/>
              </a:solidFill>
              <a:latin typeface="Century Gothic" panose="020B0502020202020204" pitchFamily="34" charset="0"/>
            </a:endParaRPr>
          </a:p>
          <a:p>
            <a:pPr marL="285750" indent="-285750" eaLnBrk="0" hangingPunct="0">
              <a:lnSpc>
                <a:spcPct val="150000"/>
              </a:lnSpc>
              <a:spcAft>
                <a:spcPts val="200"/>
              </a:spcAft>
              <a:buClr>
                <a:schemeClr val="accent6"/>
              </a:buClr>
              <a:buFont typeface="Arial" panose="020B0604020202020204" pitchFamily="34" charset="0"/>
              <a:buChar char="•"/>
              <a:defRPr/>
            </a:pPr>
            <a:endParaRPr lang="en-US" sz="1400" kern="0" dirty="0">
              <a:solidFill>
                <a:schemeClr val="accent3"/>
              </a:solidFill>
              <a:latin typeface="Century Gothic" panose="020B0502020202020204" pitchFamily="34" charset="0"/>
            </a:endParaRPr>
          </a:p>
        </p:txBody>
      </p:sp>
      <p:sp>
        <p:nvSpPr>
          <p:cNvPr id="8" name="TextBox 7"/>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2" name="TextBox 1"/>
          <p:cNvSpPr txBox="1"/>
          <p:nvPr/>
        </p:nvSpPr>
        <p:spPr>
          <a:xfrm>
            <a:off x="203200" y="6460890"/>
            <a:ext cx="972457" cy="369332"/>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3494219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89"/>
            <a:ext cx="12252960" cy="6892290"/>
          </a:xfrm>
          <a:prstGeom prst="rect">
            <a:avLst/>
          </a:prstGeom>
        </p:spPr>
      </p:pic>
      <p:sp>
        <p:nvSpPr>
          <p:cNvPr id="6" name="TextBox 5"/>
          <p:cNvSpPr txBox="1"/>
          <p:nvPr/>
        </p:nvSpPr>
        <p:spPr>
          <a:xfrm>
            <a:off x="6697751" y="700290"/>
            <a:ext cx="4409302" cy="6378669"/>
          </a:xfrm>
          <a:prstGeom prst="rect">
            <a:avLst/>
          </a:prstGeom>
          <a:noFill/>
        </p:spPr>
        <p:txBody>
          <a:bodyPr wrap="square" rtlCol="0">
            <a:spAutoFit/>
          </a:bodyPr>
          <a:lstStyle/>
          <a:p>
            <a:pPr>
              <a:spcAft>
                <a:spcPts val="300"/>
              </a:spcAft>
            </a:pPr>
            <a:r>
              <a:rPr lang="en-US" sz="1600" b="1" dirty="0">
                <a:solidFill>
                  <a:schemeClr val="accent6"/>
                </a:solidFill>
                <a:latin typeface="Century Gothic" panose="020B0502020202020204" pitchFamily="34" charset="0"/>
              </a:rPr>
              <a:t>RESIDENTIAL APARTMENT – </a:t>
            </a:r>
          </a:p>
          <a:p>
            <a:pPr>
              <a:spcAft>
                <a:spcPts val="300"/>
              </a:spcAft>
            </a:pPr>
            <a:r>
              <a:rPr lang="en-US" sz="1600" b="1" dirty="0">
                <a:solidFill>
                  <a:schemeClr val="accent6"/>
                </a:solidFill>
                <a:latin typeface="Century Gothic" panose="020B0502020202020204" pitchFamily="34" charset="0"/>
              </a:rPr>
              <a:t>TWO BUILDINGS</a:t>
            </a:r>
          </a:p>
          <a:p>
            <a:pPr>
              <a:spcAft>
                <a:spcPts val="600"/>
              </a:spcAft>
            </a:pPr>
            <a:r>
              <a:rPr lang="en-US" sz="1600" dirty="0">
                <a:solidFill>
                  <a:schemeClr val="tx2"/>
                </a:solidFill>
                <a:latin typeface="Century Gothic" panose="020B0502020202020204" pitchFamily="34" charset="0"/>
              </a:rPr>
              <a:t>Total sales value (AED mil): 339</a:t>
            </a:r>
          </a:p>
          <a:p>
            <a:pPr>
              <a:spcAft>
                <a:spcPts val="600"/>
              </a:spcAft>
            </a:pPr>
            <a:r>
              <a:rPr lang="en-US" sz="1600" dirty="0">
                <a:solidFill>
                  <a:schemeClr val="tx2"/>
                </a:solidFill>
                <a:latin typeface="Century Gothic" panose="020B0502020202020204" pitchFamily="34" charset="0"/>
              </a:rPr>
              <a:t>Total number of units (count): 297</a:t>
            </a:r>
          </a:p>
          <a:p>
            <a:pPr>
              <a:spcAft>
                <a:spcPts val="600"/>
              </a:spcAft>
            </a:pPr>
            <a:r>
              <a:rPr lang="en-US" sz="1600" dirty="0">
                <a:solidFill>
                  <a:schemeClr val="tx2"/>
                </a:solidFill>
                <a:latin typeface="Century Gothic" panose="020B0502020202020204" pitchFamily="34" charset="0"/>
              </a:rPr>
              <a:t>Units sold till date (count): 281</a:t>
            </a:r>
          </a:p>
          <a:p>
            <a:pPr>
              <a:spcAft>
                <a:spcPts val="600"/>
              </a:spcAft>
            </a:pPr>
            <a:r>
              <a:rPr lang="en-US" sz="1600" dirty="0">
                <a:solidFill>
                  <a:schemeClr val="tx2"/>
                </a:solidFill>
                <a:latin typeface="Century Gothic" panose="020B0502020202020204" pitchFamily="34" charset="0"/>
              </a:rPr>
              <a:t>Percentage of Portfolio for sale: 100%</a:t>
            </a:r>
          </a:p>
          <a:p>
            <a:pPr>
              <a:spcAft>
                <a:spcPts val="300"/>
              </a:spcAft>
            </a:pPr>
            <a:endParaRPr lang="en-US" sz="10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SERVICE APARTMENT – ONE BUILDING</a:t>
            </a:r>
          </a:p>
          <a:p>
            <a:pPr>
              <a:spcAft>
                <a:spcPts val="600"/>
              </a:spcAft>
            </a:pPr>
            <a:r>
              <a:rPr lang="en-US" sz="1600" dirty="0">
                <a:solidFill>
                  <a:schemeClr val="tx2"/>
                </a:solidFill>
                <a:latin typeface="Century Gothic" panose="020B0502020202020204" pitchFamily="34" charset="0"/>
              </a:rPr>
              <a:t>Total sales value (AED mil): No sales value as units under hotel operation</a:t>
            </a:r>
          </a:p>
          <a:p>
            <a:pPr>
              <a:spcAft>
                <a:spcPts val="600"/>
              </a:spcAft>
            </a:pPr>
            <a:r>
              <a:rPr lang="en-US" sz="1600" dirty="0">
                <a:solidFill>
                  <a:schemeClr val="tx2"/>
                </a:solidFill>
                <a:latin typeface="Century Gothic" panose="020B0502020202020204" pitchFamily="34" charset="0"/>
              </a:rPr>
              <a:t>Total number of units (count): 198</a:t>
            </a:r>
          </a:p>
          <a:p>
            <a:pPr>
              <a:spcAft>
                <a:spcPts val="600"/>
              </a:spcAft>
            </a:pPr>
            <a:r>
              <a:rPr lang="en-US" sz="1600" dirty="0">
                <a:solidFill>
                  <a:schemeClr val="tx2"/>
                </a:solidFill>
                <a:latin typeface="Century Gothic" panose="020B0502020202020204" pitchFamily="34" charset="0"/>
              </a:rPr>
              <a:t>Units sold till date (count): N/A</a:t>
            </a:r>
          </a:p>
          <a:p>
            <a:pPr>
              <a:spcAft>
                <a:spcPts val="600"/>
              </a:spcAft>
            </a:pPr>
            <a:r>
              <a:rPr lang="en-US" sz="1600" dirty="0">
                <a:solidFill>
                  <a:schemeClr val="tx2"/>
                </a:solidFill>
                <a:latin typeface="Century Gothic" panose="020B0502020202020204" pitchFamily="34" charset="0"/>
              </a:rPr>
              <a:t>Percentage of Portfolio for sale: N/A</a:t>
            </a:r>
          </a:p>
          <a:p>
            <a:pPr>
              <a:spcAft>
                <a:spcPts val="300"/>
              </a:spcAft>
            </a:pPr>
            <a:endParaRPr lang="en-US" sz="10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CURRENT COMPLETION STATUS</a:t>
            </a:r>
          </a:p>
          <a:p>
            <a:pPr>
              <a:spcAft>
                <a:spcPts val="600"/>
              </a:spcAft>
            </a:pPr>
            <a:r>
              <a:rPr lang="en-US" sz="1600" dirty="0">
                <a:solidFill>
                  <a:schemeClr val="tx2"/>
                </a:solidFill>
                <a:latin typeface="Century Gothic" panose="020B0502020202020204" pitchFamily="34" charset="0"/>
              </a:rPr>
              <a:t>Overall 97.6% (RESIDENTIAL)</a:t>
            </a:r>
          </a:p>
          <a:p>
            <a:pPr>
              <a:spcAft>
                <a:spcPts val="600"/>
              </a:spcAft>
            </a:pPr>
            <a:r>
              <a:rPr lang="en-US" sz="1600" dirty="0">
                <a:solidFill>
                  <a:schemeClr val="tx2"/>
                </a:solidFill>
                <a:latin typeface="Century Gothic" panose="020B0502020202020204" pitchFamily="34" charset="0"/>
              </a:rPr>
              <a:t>Overall 81.3% (SERVICE)</a:t>
            </a:r>
          </a:p>
          <a:p>
            <a:pPr>
              <a:spcAft>
                <a:spcPts val="300"/>
              </a:spcAft>
            </a:pPr>
            <a:endParaRPr lang="en-US" sz="10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PROJECT EXPECTED COMPLETION DATE</a:t>
            </a:r>
          </a:p>
          <a:p>
            <a:pPr>
              <a:spcAft>
                <a:spcPts val="600"/>
              </a:spcAft>
            </a:pPr>
            <a:r>
              <a:rPr lang="en-US" sz="1600" dirty="0">
                <a:solidFill>
                  <a:schemeClr val="tx2"/>
                </a:solidFill>
                <a:latin typeface="Century Gothic" panose="020B0502020202020204" pitchFamily="34" charset="0"/>
              </a:rPr>
              <a:t>Quarter 1 - 2018 (RESIDENTIAL)</a:t>
            </a:r>
          </a:p>
          <a:p>
            <a:pPr>
              <a:spcAft>
                <a:spcPts val="600"/>
              </a:spcAft>
            </a:pPr>
            <a:r>
              <a:rPr lang="en-US" sz="1600" dirty="0">
                <a:solidFill>
                  <a:schemeClr val="tx2"/>
                </a:solidFill>
                <a:latin typeface="Century Gothic" panose="020B0502020202020204" pitchFamily="34" charset="0"/>
              </a:rPr>
              <a:t>Quarter 2 - 2018 (SERVICE)</a:t>
            </a:r>
            <a:endParaRPr lang="en-US" sz="1600" dirty="0">
              <a:solidFill>
                <a:srgbClr val="FF0000"/>
              </a:solidFill>
              <a:latin typeface="Century Gothic" panose="020B0502020202020204" pitchFamily="34" charset="0"/>
            </a:endParaRP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0482" y="250999"/>
            <a:ext cx="5486400" cy="6356002"/>
          </a:xfrm>
          <a:prstGeom prst="rect">
            <a:avLst/>
          </a:prstGeom>
        </p:spPr>
      </p:pic>
      <p:sp>
        <p:nvSpPr>
          <p:cNvPr id="7" name="Rectangle 6"/>
          <p:cNvSpPr/>
          <p:nvPr/>
        </p:nvSpPr>
        <p:spPr>
          <a:xfrm>
            <a:off x="725214" y="103410"/>
            <a:ext cx="5197914"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MONTROSE – </a:t>
            </a:r>
            <a:r>
              <a:rPr lang="en-US" sz="1600" b="1" dirty="0" err="1">
                <a:solidFill>
                  <a:schemeClr val="bg1"/>
                </a:solidFill>
                <a:latin typeface="Century Gothic" panose="020B0502020202020204" pitchFamily="34" charset="0"/>
                <a:cs typeface="Microsoft Sans Serif" panose="020B0604020202020204" pitchFamily="34" charset="0"/>
              </a:rPr>
              <a:t>Dubiotech</a:t>
            </a:r>
            <a:r>
              <a:rPr lang="en-US" sz="1600" b="1" dirty="0">
                <a:solidFill>
                  <a:schemeClr val="bg1"/>
                </a:solidFill>
                <a:latin typeface="Century Gothic" panose="020B0502020202020204" pitchFamily="34" charset="0"/>
                <a:cs typeface="Microsoft Sans Serif" panose="020B0604020202020204" pitchFamily="34" charset="0"/>
              </a:rPr>
              <a:t> Area</a:t>
            </a:r>
          </a:p>
        </p:txBody>
      </p:sp>
      <p:sp>
        <p:nvSpPr>
          <p:cNvPr id="10" name="TextBox 9"/>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19</a:t>
            </a:r>
          </a:p>
        </p:txBody>
      </p:sp>
    </p:spTree>
    <p:extLst>
      <p:ext uri="{BB962C8B-B14F-4D97-AF65-F5344CB8AC3E}">
        <p14:creationId xmlns:p14="http://schemas.microsoft.com/office/powerpoint/2010/main" val="2213384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6708637" y="700100"/>
            <a:ext cx="4546212" cy="5409173"/>
          </a:xfrm>
          <a:prstGeom prst="rect">
            <a:avLst/>
          </a:prstGeom>
          <a:noFill/>
        </p:spPr>
        <p:txBody>
          <a:bodyPr wrap="square" rtlCol="0">
            <a:spAutoFit/>
          </a:bodyPr>
          <a:lstStyle/>
          <a:p>
            <a:pPr>
              <a:spcAft>
                <a:spcPts val="300"/>
              </a:spcAft>
            </a:pPr>
            <a:r>
              <a:rPr lang="en-US" sz="1600" b="1" dirty="0">
                <a:solidFill>
                  <a:srgbClr val="7EC234"/>
                </a:solidFill>
                <a:latin typeface="Century Gothic" panose="020B0502020202020204" pitchFamily="34" charset="0"/>
              </a:rPr>
              <a:t>RESIDENTIAL APARTMENT - TWO DISTRICTS</a:t>
            </a:r>
          </a:p>
          <a:p>
            <a:pPr>
              <a:spcAft>
                <a:spcPts val="600"/>
              </a:spcAft>
            </a:pPr>
            <a:r>
              <a:rPr lang="en-US" sz="1600" dirty="0">
                <a:solidFill>
                  <a:schemeClr val="tx2"/>
                </a:solidFill>
                <a:latin typeface="Century Gothic" panose="020B0502020202020204" pitchFamily="34" charset="0"/>
              </a:rPr>
              <a:t>Total sales value (AED mil): 937</a:t>
            </a:r>
          </a:p>
          <a:p>
            <a:pPr>
              <a:spcAft>
                <a:spcPts val="600"/>
              </a:spcAft>
            </a:pPr>
            <a:r>
              <a:rPr lang="en-US" sz="1600" dirty="0">
                <a:solidFill>
                  <a:schemeClr val="tx2"/>
                </a:solidFill>
                <a:latin typeface="Century Gothic" panose="020B0502020202020204" pitchFamily="34" charset="0"/>
              </a:rPr>
              <a:t>Total number of units (count): 1238</a:t>
            </a:r>
          </a:p>
          <a:p>
            <a:pPr>
              <a:spcAft>
                <a:spcPts val="600"/>
              </a:spcAft>
            </a:pPr>
            <a:r>
              <a:rPr lang="en-US" sz="1600" dirty="0">
                <a:solidFill>
                  <a:schemeClr val="tx2"/>
                </a:solidFill>
                <a:latin typeface="Century Gothic" panose="020B0502020202020204" pitchFamily="34" charset="0"/>
              </a:rPr>
              <a:t>Units sold till date (count): 945</a:t>
            </a:r>
          </a:p>
          <a:p>
            <a:pPr>
              <a:spcAft>
                <a:spcPts val="600"/>
              </a:spcAft>
            </a:pPr>
            <a:r>
              <a:rPr lang="en-US" sz="1600" dirty="0">
                <a:solidFill>
                  <a:schemeClr val="tx2"/>
                </a:solidFill>
                <a:latin typeface="Century Gothic" panose="020B0502020202020204" pitchFamily="34" charset="0"/>
              </a:rPr>
              <a:t>Percentage of Portfolio for sale: 100%</a:t>
            </a:r>
          </a:p>
          <a:p>
            <a:pPr>
              <a:spcAft>
                <a:spcPts val="300"/>
              </a:spcAft>
            </a:pPr>
            <a:endParaRPr lang="en-US" sz="1600" dirty="0">
              <a:solidFill>
                <a:schemeClr val="tx2"/>
              </a:solidFill>
              <a:latin typeface="Century Gothic" panose="020B0502020202020204" pitchFamily="34" charset="0"/>
            </a:endParaRPr>
          </a:p>
          <a:p>
            <a:pPr>
              <a:spcAft>
                <a:spcPts val="300"/>
              </a:spcAft>
            </a:pPr>
            <a:r>
              <a:rPr lang="en-US" sz="1600" b="1" dirty="0">
                <a:solidFill>
                  <a:schemeClr val="accent6"/>
                </a:solidFill>
                <a:latin typeface="Century Gothic" panose="020B0502020202020204" pitchFamily="34" charset="0"/>
              </a:rPr>
              <a:t>SERVICE APARTMENT</a:t>
            </a:r>
          </a:p>
          <a:p>
            <a:pPr>
              <a:spcAft>
                <a:spcPts val="600"/>
              </a:spcAft>
            </a:pPr>
            <a:r>
              <a:rPr lang="en-US" sz="1600" dirty="0">
                <a:solidFill>
                  <a:schemeClr val="tx2"/>
                </a:solidFill>
                <a:latin typeface="Century Gothic" panose="020B0502020202020204" pitchFamily="34" charset="0"/>
              </a:rPr>
              <a:t>Total sales value (AED mil): under initial pre-concept study</a:t>
            </a:r>
          </a:p>
          <a:p>
            <a:pPr>
              <a:spcAft>
                <a:spcPts val="600"/>
              </a:spcAft>
            </a:pPr>
            <a:r>
              <a:rPr lang="en-US" sz="1600" dirty="0">
                <a:solidFill>
                  <a:schemeClr val="tx2"/>
                </a:solidFill>
                <a:latin typeface="Century Gothic" panose="020B0502020202020204" pitchFamily="34" charset="0"/>
              </a:rPr>
              <a:t>Total number of units (count): 786</a:t>
            </a:r>
          </a:p>
          <a:p>
            <a:pPr>
              <a:spcAft>
                <a:spcPts val="600"/>
              </a:spcAft>
            </a:pPr>
            <a:r>
              <a:rPr lang="en-US" sz="1600" dirty="0">
                <a:solidFill>
                  <a:schemeClr val="tx2"/>
                </a:solidFill>
                <a:latin typeface="Century Gothic" panose="020B0502020202020204" pitchFamily="34" charset="0"/>
              </a:rPr>
              <a:t>Units sold till date (count): 0</a:t>
            </a:r>
          </a:p>
          <a:p>
            <a:pPr>
              <a:spcAft>
                <a:spcPts val="600"/>
              </a:spcAft>
            </a:pPr>
            <a:r>
              <a:rPr lang="en-US" sz="1600" dirty="0">
                <a:solidFill>
                  <a:schemeClr val="tx2"/>
                </a:solidFill>
                <a:latin typeface="Century Gothic" panose="020B0502020202020204" pitchFamily="34" charset="0"/>
              </a:rPr>
              <a:t>Percentage of Portfolio for sale: 0%</a:t>
            </a:r>
          </a:p>
          <a:p>
            <a:pPr>
              <a:spcAft>
                <a:spcPts val="300"/>
              </a:spcAft>
            </a:pPr>
            <a:endParaRPr lang="en-US" sz="1600" dirty="0">
              <a:solidFill>
                <a:schemeClr val="tx2"/>
              </a:solidFill>
              <a:latin typeface="Century Gothic" panose="020B0502020202020204" pitchFamily="34" charset="0"/>
            </a:endParaRPr>
          </a:p>
          <a:p>
            <a:pPr>
              <a:spcAft>
                <a:spcPts val="600"/>
              </a:spcAft>
            </a:pPr>
            <a:r>
              <a:rPr lang="en-US" sz="1600" b="1" dirty="0">
                <a:solidFill>
                  <a:schemeClr val="accent6"/>
                </a:solidFill>
                <a:latin typeface="Century Gothic" panose="020B0502020202020204" pitchFamily="34" charset="0"/>
              </a:rPr>
              <a:t>PROJECT CURRENT COMPLETION STATUS </a:t>
            </a:r>
            <a:r>
              <a:rPr lang="en-US" sz="1600" dirty="0">
                <a:solidFill>
                  <a:schemeClr val="tx2"/>
                </a:solidFill>
                <a:latin typeface="Century Gothic" panose="020B0502020202020204" pitchFamily="34" charset="0"/>
              </a:rPr>
              <a:t>Overall 23.1%</a:t>
            </a:r>
          </a:p>
          <a:p>
            <a:pPr>
              <a:spcAft>
                <a:spcPts val="300"/>
              </a:spcAft>
            </a:pPr>
            <a:endParaRPr lang="en-US" sz="1600" dirty="0">
              <a:solidFill>
                <a:schemeClr val="tx2"/>
              </a:solidFill>
              <a:latin typeface="Century Gothic" panose="020B0502020202020204" pitchFamily="34" charset="0"/>
            </a:endParaRPr>
          </a:p>
          <a:p>
            <a:pPr>
              <a:spcAft>
                <a:spcPts val="600"/>
              </a:spcAft>
            </a:pPr>
            <a:r>
              <a:rPr lang="en-US" sz="1600" b="1" dirty="0">
                <a:solidFill>
                  <a:schemeClr val="accent6"/>
                </a:solidFill>
                <a:latin typeface="Century Gothic" panose="020B0502020202020204" pitchFamily="34" charset="0"/>
              </a:rPr>
              <a:t>PROJECT EXPECTED COMPLETION DATE </a:t>
            </a:r>
            <a:r>
              <a:rPr lang="en-US" sz="1600" dirty="0">
                <a:solidFill>
                  <a:schemeClr val="tx2"/>
                </a:solidFill>
                <a:latin typeface="Century Gothic" panose="020B0502020202020204" pitchFamily="34" charset="0"/>
              </a:rPr>
              <a:t>Quarter 4 - 2019</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t="15568" r="15946"/>
          <a:stretch/>
        </p:blipFill>
        <p:spPr>
          <a:xfrm>
            <a:off x="595952" y="255868"/>
            <a:ext cx="5486400" cy="6346265"/>
          </a:xfrm>
          <a:prstGeom prst="rect">
            <a:avLst/>
          </a:prstGeom>
        </p:spPr>
      </p:pic>
      <p:sp>
        <p:nvSpPr>
          <p:cNvPr id="7" name="Rectangle 6"/>
          <p:cNvSpPr/>
          <p:nvPr/>
        </p:nvSpPr>
        <p:spPr>
          <a:xfrm>
            <a:off x="710799" y="138722"/>
            <a:ext cx="5266920"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MIDTOWN – IMPZ Area</a:t>
            </a:r>
          </a:p>
        </p:txBody>
      </p:sp>
      <p:sp>
        <p:nvSpPr>
          <p:cNvPr id="10" name="TextBox 9"/>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20</a:t>
            </a:r>
          </a:p>
        </p:txBody>
      </p:sp>
    </p:spTree>
    <p:extLst>
      <p:ext uri="{BB962C8B-B14F-4D97-AF65-F5344CB8AC3E}">
        <p14:creationId xmlns:p14="http://schemas.microsoft.com/office/powerpoint/2010/main" val="467947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6719521" y="696455"/>
            <a:ext cx="4546212" cy="3547125"/>
          </a:xfrm>
          <a:prstGeom prst="rect">
            <a:avLst/>
          </a:prstGeom>
          <a:noFill/>
        </p:spPr>
        <p:txBody>
          <a:bodyPr wrap="square" rtlCol="0">
            <a:spAutoFit/>
          </a:bodyPr>
          <a:lstStyle/>
          <a:p>
            <a:pPr>
              <a:spcAft>
                <a:spcPts val="300"/>
              </a:spcAft>
            </a:pPr>
            <a:r>
              <a:rPr lang="en-US" sz="1600" b="1" dirty="0">
                <a:solidFill>
                  <a:schemeClr val="accent6"/>
                </a:solidFill>
                <a:latin typeface="Century Gothic" panose="020B0502020202020204" pitchFamily="34" charset="0"/>
              </a:rPr>
              <a:t>HOTEL &amp; SERVICE APARTMENT</a:t>
            </a:r>
          </a:p>
          <a:p>
            <a:pPr>
              <a:spcAft>
                <a:spcPts val="600"/>
              </a:spcAft>
            </a:pPr>
            <a:r>
              <a:rPr lang="en-US" sz="1600" dirty="0">
                <a:solidFill>
                  <a:schemeClr val="tx2"/>
                </a:solidFill>
                <a:latin typeface="Century Gothic" panose="020B0502020202020204" pitchFamily="34" charset="0"/>
              </a:rPr>
              <a:t>Total sales value (AED mil): No sales value as units under hotel operation</a:t>
            </a:r>
          </a:p>
          <a:p>
            <a:pPr>
              <a:spcAft>
                <a:spcPts val="600"/>
              </a:spcAft>
            </a:pPr>
            <a:r>
              <a:rPr lang="en-US" sz="1600" dirty="0">
                <a:solidFill>
                  <a:schemeClr val="tx2"/>
                </a:solidFill>
                <a:latin typeface="Century Gothic" panose="020B0502020202020204" pitchFamily="34" charset="0"/>
              </a:rPr>
              <a:t>Total number of units (count): 408 keys</a:t>
            </a:r>
          </a:p>
          <a:p>
            <a:pPr>
              <a:spcAft>
                <a:spcPts val="600"/>
              </a:spcAft>
            </a:pPr>
            <a:r>
              <a:rPr lang="en-US" sz="1600" dirty="0">
                <a:solidFill>
                  <a:schemeClr val="tx2"/>
                </a:solidFill>
                <a:latin typeface="Century Gothic" panose="020B0502020202020204" pitchFamily="34" charset="0"/>
              </a:rPr>
              <a:t>Units sold till date (count): N/A</a:t>
            </a:r>
          </a:p>
          <a:p>
            <a:pPr>
              <a:spcAft>
                <a:spcPts val="600"/>
              </a:spcAft>
            </a:pPr>
            <a:r>
              <a:rPr lang="en-US" sz="1600" dirty="0">
                <a:solidFill>
                  <a:schemeClr val="tx2"/>
                </a:solidFill>
                <a:latin typeface="Century Gothic" panose="020B0502020202020204" pitchFamily="34" charset="0"/>
              </a:rPr>
              <a:t>Percentage of Portfolio for sale: N/A</a:t>
            </a:r>
          </a:p>
          <a:p>
            <a:pPr>
              <a:spcAft>
                <a:spcPts val="300"/>
              </a:spcAft>
            </a:pPr>
            <a:endParaRPr lang="en-US" sz="1600" dirty="0">
              <a:solidFill>
                <a:schemeClr val="tx2"/>
              </a:solidFill>
              <a:latin typeface="Century Gothic" panose="020B0502020202020204" pitchFamily="34" charset="0"/>
            </a:endParaRPr>
          </a:p>
          <a:p>
            <a:pPr>
              <a:spcAft>
                <a:spcPts val="600"/>
              </a:spcAft>
            </a:pPr>
            <a:r>
              <a:rPr lang="en-US" sz="1600" b="1" dirty="0">
                <a:solidFill>
                  <a:schemeClr val="accent6"/>
                </a:solidFill>
                <a:latin typeface="Century Gothic" panose="020B0502020202020204" pitchFamily="34" charset="0"/>
              </a:rPr>
              <a:t>PROJECT CURRENT COMPLETION STATUS </a:t>
            </a:r>
            <a:r>
              <a:rPr lang="en-US" sz="1600" dirty="0">
                <a:solidFill>
                  <a:schemeClr val="tx2"/>
                </a:solidFill>
                <a:latin typeface="Century Gothic" panose="020B0502020202020204" pitchFamily="34" charset="0"/>
              </a:rPr>
              <a:t>Overall 31%</a:t>
            </a:r>
          </a:p>
          <a:p>
            <a:pPr>
              <a:spcAft>
                <a:spcPts val="300"/>
              </a:spcAft>
            </a:pPr>
            <a:r>
              <a:rPr lang="en-US" sz="1600" dirty="0">
                <a:solidFill>
                  <a:schemeClr val="tx2"/>
                </a:solidFill>
                <a:latin typeface="Century Gothic" panose="020B0502020202020204" pitchFamily="34" charset="0"/>
              </a:rPr>
              <a:t>  </a:t>
            </a:r>
          </a:p>
          <a:p>
            <a:pPr>
              <a:spcAft>
                <a:spcPts val="600"/>
              </a:spcAft>
            </a:pPr>
            <a:r>
              <a:rPr lang="en-US" sz="1600" b="1" dirty="0">
                <a:solidFill>
                  <a:schemeClr val="accent6"/>
                </a:solidFill>
                <a:latin typeface="Century Gothic" panose="020B0502020202020204" pitchFamily="34" charset="0"/>
              </a:rPr>
              <a:t>PROJECT EXPECTED COMPLETION DATE </a:t>
            </a:r>
            <a:r>
              <a:rPr lang="en-US" sz="1600" dirty="0">
                <a:solidFill>
                  <a:schemeClr val="tx2"/>
                </a:solidFill>
                <a:latin typeface="Century Gothic" panose="020B0502020202020204" pitchFamily="34" charset="0"/>
              </a:rPr>
              <a:t>Quarter 3 - 2018</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l="13267" r="10614"/>
          <a:stretch/>
        </p:blipFill>
        <p:spPr>
          <a:xfrm>
            <a:off x="582304" y="880705"/>
            <a:ext cx="5486400" cy="5096590"/>
          </a:xfrm>
          <a:prstGeom prst="rect">
            <a:avLst/>
          </a:prstGeom>
        </p:spPr>
      </p:pic>
      <p:sp>
        <p:nvSpPr>
          <p:cNvPr id="7" name="Rectangle 6"/>
          <p:cNvSpPr/>
          <p:nvPr/>
        </p:nvSpPr>
        <p:spPr>
          <a:xfrm>
            <a:off x="708094" y="683186"/>
            <a:ext cx="5234820" cy="408635"/>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BARSHA HOTEL – Al Barsha Area</a:t>
            </a:r>
          </a:p>
        </p:txBody>
      </p:sp>
      <p:sp>
        <p:nvSpPr>
          <p:cNvPr id="10" name="TextBox 9"/>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21</a:t>
            </a:r>
          </a:p>
        </p:txBody>
      </p:sp>
    </p:spTree>
    <p:extLst>
      <p:ext uri="{BB962C8B-B14F-4D97-AF65-F5344CB8AC3E}">
        <p14:creationId xmlns:p14="http://schemas.microsoft.com/office/powerpoint/2010/main" val="4046709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22" name="TextBox 21"/>
          <p:cNvSpPr txBox="1"/>
          <p:nvPr/>
        </p:nvSpPr>
        <p:spPr>
          <a:xfrm>
            <a:off x="532260" y="341655"/>
            <a:ext cx="5563739" cy="830997"/>
          </a:xfrm>
          <a:prstGeom prst="rect">
            <a:avLst/>
          </a:prstGeom>
          <a:noFill/>
        </p:spPr>
        <p:txBody>
          <a:bodyPr wrap="square" rtlCol="0">
            <a:spAutoFit/>
          </a:bodyPr>
          <a:lstStyle/>
          <a:p>
            <a:r>
              <a:rPr lang="en-IN" sz="2400" b="1" dirty="0">
                <a:solidFill>
                  <a:srgbClr val="003870"/>
                </a:solidFill>
                <a:latin typeface="Century Gothic" panose="020B0502020202020204" pitchFamily="34" charset="0"/>
              </a:rPr>
              <a:t>SIGNIFICANT 2017 ACTIVITY </a:t>
            </a:r>
          </a:p>
          <a:p>
            <a:endParaRPr lang="en-US" sz="2400" b="1" dirty="0">
              <a:solidFill>
                <a:srgbClr val="003870"/>
              </a:solidFill>
              <a:latin typeface="Century Gothic" panose="020B0502020202020204" pitchFamily="34" charset="0"/>
            </a:endParaRPr>
          </a:p>
        </p:txBody>
      </p:sp>
      <p:sp>
        <p:nvSpPr>
          <p:cNvPr id="24" name="TextBox 23"/>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7" name="TextBox 6"/>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22</a:t>
            </a:r>
          </a:p>
        </p:txBody>
      </p:sp>
      <p:sp>
        <p:nvSpPr>
          <p:cNvPr id="2" name="Rectangle 1"/>
          <p:cNvSpPr/>
          <p:nvPr/>
        </p:nvSpPr>
        <p:spPr>
          <a:xfrm>
            <a:off x="490750" y="1268330"/>
            <a:ext cx="11007648" cy="2492990"/>
          </a:xfrm>
          <a:prstGeom prst="rect">
            <a:avLst/>
          </a:prstGeom>
        </p:spPr>
        <p:txBody>
          <a:bodyPr wrap="square">
            <a:spAutoFit/>
          </a:bodyPr>
          <a:lstStyle/>
          <a:p>
            <a:pPr marL="285750" lvl="0" indent="-285750" algn="just">
              <a:spcAft>
                <a:spcPts val="2400"/>
              </a:spcAft>
              <a:buClr>
                <a:srgbClr val="87CB3D"/>
              </a:buClr>
              <a:buFont typeface="Arial" panose="020B0604020202020204" pitchFamily="34" charset="0"/>
              <a:buChar char="•"/>
            </a:pPr>
            <a:r>
              <a:rPr lang="en-IN" sz="1600" dirty="0">
                <a:solidFill>
                  <a:schemeClr val="tx2"/>
                </a:solidFill>
                <a:latin typeface="Century Gothic" panose="020B0502020202020204" pitchFamily="34" charset="0"/>
              </a:rPr>
              <a:t>Signed MOU with Dubai South to establish a 50-50 joint venture for a major mixed-use project comprising residential property, retail and hospitality facilities on a location adjoining the Expo 2020 Dubai site</a:t>
            </a:r>
            <a:endParaRPr lang="en-US" sz="1600" dirty="0">
              <a:solidFill>
                <a:schemeClr val="tx2"/>
              </a:solidFill>
              <a:latin typeface="Century Gothic" panose="020B0502020202020204" pitchFamily="34" charset="0"/>
            </a:endParaRPr>
          </a:p>
          <a:p>
            <a:pPr marL="285750" lvl="0" indent="-285750" algn="just">
              <a:spcAft>
                <a:spcPts val="2400"/>
              </a:spcAft>
              <a:buClr>
                <a:srgbClr val="87CB3D"/>
              </a:buClr>
              <a:buFont typeface="Arial" panose="020B0604020202020204" pitchFamily="34" charset="0"/>
              <a:buChar char="•"/>
            </a:pPr>
            <a:r>
              <a:rPr lang="en-IN" sz="1600" dirty="0">
                <a:solidFill>
                  <a:schemeClr val="tx2"/>
                </a:solidFill>
                <a:latin typeface="Century Gothic" panose="020B0502020202020204" pitchFamily="34" charset="0"/>
              </a:rPr>
              <a:t>Showcased Midtown by Deyaar, The Atria and Montrose, to Chinese investors at the Dubai Property Show in Shanghai from March 24-26, 2017</a:t>
            </a:r>
            <a:endParaRPr lang="en-US" sz="1600" dirty="0">
              <a:solidFill>
                <a:schemeClr val="tx2"/>
              </a:solidFill>
              <a:latin typeface="Century Gothic" panose="020B0502020202020204" pitchFamily="34" charset="0"/>
            </a:endParaRPr>
          </a:p>
          <a:p>
            <a:pPr marL="285750" lvl="0" indent="-285750" algn="just">
              <a:spcAft>
                <a:spcPts val="2400"/>
              </a:spcAft>
              <a:buClr>
                <a:srgbClr val="87CB3D"/>
              </a:buClr>
              <a:buFont typeface="Arial" panose="020B0604020202020204" pitchFamily="34" charset="0"/>
              <a:buChar char="•"/>
            </a:pPr>
            <a:r>
              <a:rPr lang="en-IN" sz="1600" dirty="0">
                <a:solidFill>
                  <a:schemeClr val="tx2"/>
                </a:solidFill>
                <a:latin typeface="Century Gothic" panose="020B0502020202020204" pitchFamily="34" charset="0"/>
              </a:rPr>
              <a:t>Deyaar Property Management achieved ISO 9001:2008 certification for quality</a:t>
            </a:r>
            <a:endParaRPr lang="en-US" sz="1600" dirty="0">
              <a:solidFill>
                <a:schemeClr val="tx2"/>
              </a:solidFill>
              <a:latin typeface="Century Gothic" panose="020B0502020202020204" pitchFamily="34" charset="0"/>
            </a:endParaRPr>
          </a:p>
          <a:p>
            <a:pPr marL="285750" lvl="0" indent="-285750" algn="just">
              <a:spcAft>
                <a:spcPts val="2400"/>
              </a:spcAft>
              <a:buClr>
                <a:srgbClr val="87CB3D"/>
              </a:buClr>
              <a:buFont typeface="Arial" panose="020B0604020202020204" pitchFamily="34" charset="0"/>
              <a:buChar char="•"/>
            </a:pPr>
            <a:r>
              <a:rPr lang="en-IN" sz="1600" dirty="0">
                <a:solidFill>
                  <a:schemeClr val="tx2"/>
                </a:solidFill>
                <a:latin typeface="Century Gothic" panose="020B0502020202020204" pitchFamily="34" charset="0"/>
              </a:rPr>
              <a:t>Site tour of The Atria and Mont Rose for UAE media. Both projects are now over 85 per cent complete</a:t>
            </a:r>
          </a:p>
        </p:txBody>
      </p:sp>
    </p:spTree>
    <p:extLst>
      <p:ext uri="{BB962C8B-B14F-4D97-AF65-F5344CB8AC3E}">
        <p14:creationId xmlns:p14="http://schemas.microsoft.com/office/powerpoint/2010/main" val="991111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4237480" y="3105835"/>
            <a:ext cx="3717040" cy="584775"/>
          </a:xfrm>
          <a:prstGeom prst="rect">
            <a:avLst/>
          </a:prstGeom>
          <a:noFill/>
        </p:spPr>
        <p:txBody>
          <a:bodyPr wrap="square" rtlCol="0">
            <a:spAutoFit/>
          </a:bodyPr>
          <a:lstStyle/>
          <a:p>
            <a:pPr indent="-342900" algn="ctr" eaLnBrk="0" fontAlgn="base" hangingPunct="0">
              <a:spcBef>
                <a:spcPts val="600"/>
              </a:spcBef>
              <a:buClr>
                <a:srgbClr val="9CC2E5"/>
              </a:buClr>
            </a:pPr>
            <a:r>
              <a:rPr lang="en-US" sz="3200" b="1" dirty="0">
                <a:solidFill>
                  <a:srgbClr val="003870"/>
                </a:solidFill>
                <a:latin typeface="Century Gothic" panose="020B0502020202020204" pitchFamily="34" charset="0"/>
              </a:rPr>
              <a:t>THANK YOU</a:t>
            </a:r>
          </a:p>
        </p:txBody>
      </p:sp>
    </p:spTree>
    <p:extLst>
      <p:ext uri="{BB962C8B-B14F-4D97-AF65-F5344CB8AC3E}">
        <p14:creationId xmlns:p14="http://schemas.microsoft.com/office/powerpoint/2010/main" val="2123060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403409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TABLE OF CONTENTS</a:t>
            </a:r>
          </a:p>
        </p:txBody>
      </p:sp>
      <p:sp>
        <p:nvSpPr>
          <p:cNvPr id="12" name="TextBox 11"/>
          <p:cNvSpPr txBox="1"/>
          <p:nvPr/>
        </p:nvSpPr>
        <p:spPr>
          <a:xfrm>
            <a:off x="6098953" y="2344088"/>
            <a:ext cx="5460701" cy="2169825"/>
          </a:xfrm>
          <a:prstGeom prst="rect">
            <a:avLst/>
          </a:prstGeom>
          <a:noFill/>
        </p:spPr>
        <p:txBody>
          <a:bodyPr wrap="square" rtlCol="0">
            <a:spAutoFit/>
          </a:bodyPr>
          <a:lstStyle/>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DEYAAR AT A GLANCE</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OWNERSHIP STRUCTURE</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STRATEGY HIGHLIGHTS</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FINANCIAL HIGHLIGHTS</a:t>
            </a:r>
          </a:p>
          <a:p>
            <a:pPr marL="91440" indent="-285750">
              <a:lnSpc>
                <a:spcPct val="150000"/>
              </a:lnSpc>
              <a:buClr>
                <a:schemeClr val="accent6"/>
              </a:buClr>
              <a:buFont typeface="Arial" panose="020B0604020202020204" pitchFamily="34" charset="0"/>
              <a:buChar char="•"/>
            </a:pPr>
            <a:r>
              <a:rPr lang="en-US" dirty="0">
                <a:solidFill>
                  <a:srgbClr val="003870"/>
                </a:solidFill>
                <a:latin typeface="Century Gothic" panose="020B0502020202020204" pitchFamily="34" charset="0"/>
              </a:rPr>
              <a:t>ONGOING DEVELOPMENTS</a:t>
            </a:r>
          </a:p>
        </p:txBody>
      </p:sp>
      <p:cxnSp>
        <p:nvCxnSpPr>
          <p:cNvPr id="3" name="Straight Connector 2"/>
          <p:cNvCxnSpPr/>
          <p:nvPr/>
        </p:nvCxnSpPr>
        <p:spPr>
          <a:xfrm>
            <a:off x="1667614" y="3595558"/>
            <a:ext cx="2818263"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6" name="TextBox 5"/>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2</a:t>
            </a:r>
          </a:p>
        </p:txBody>
      </p:sp>
    </p:spTree>
    <p:extLst>
      <p:ext uri="{BB962C8B-B14F-4D97-AF65-F5344CB8AC3E}">
        <p14:creationId xmlns:p14="http://schemas.microsoft.com/office/powerpoint/2010/main" val="4074117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11" name="TextBox 10"/>
          <p:cNvSpPr txBox="1"/>
          <p:nvPr/>
        </p:nvSpPr>
        <p:spPr>
          <a:xfrm>
            <a:off x="1546896" y="3182401"/>
            <a:ext cx="852727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DEYAAR AT A GLANCE</a:t>
            </a:r>
          </a:p>
        </p:txBody>
      </p:sp>
      <p:cxnSp>
        <p:nvCxnSpPr>
          <p:cNvPr id="4" name="Straight Connector 3"/>
          <p:cNvCxnSpPr/>
          <p:nvPr/>
        </p:nvCxnSpPr>
        <p:spPr>
          <a:xfrm>
            <a:off x="1683380" y="3595558"/>
            <a:ext cx="3156633" cy="0"/>
          </a:xfrm>
          <a:prstGeom prst="line">
            <a:avLst/>
          </a:prstGeom>
          <a:ln w="3175">
            <a:solidFill>
              <a:srgbClr val="7EC234"/>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3</a:t>
            </a:r>
          </a:p>
        </p:txBody>
      </p:sp>
    </p:spTree>
    <p:extLst>
      <p:ext uri="{BB962C8B-B14F-4D97-AF65-F5344CB8AC3E}">
        <p14:creationId xmlns:p14="http://schemas.microsoft.com/office/powerpoint/2010/main" val="1222060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7013441" y="1821018"/>
            <a:ext cx="4409303" cy="4193456"/>
          </a:xfrm>
          <a:prstGeom prst="rect">
            <a:avLst/>
          </a:prstGeom>
          <a:noFill/>
        </p:spPr>
        <p:txBody>
          <a:bodyPr wrap="square" rtlCol="0">
            <a:spAutoFit/>
          </a:bodyPr>
          <a:lstStyle/>
          <a:p>
            <a:pPr algn="just">
              <a:lnSpc>
                <a:spcPct val="150000"/>
              </a:lnSpc>
              <a:spcAft>
                <a:spcPts val="300"/>
              </a:spcAft>
            </a:pPr>
            <a:r>
              <a:rPr lang="en-US" sz="1600" dirty="0">
                <a:solidFill>
                  <a:schemeClr val="tx2"/>
                </a:solidFill>
                <a:latin typeface="Century Gothic" panose="020B0502020202020204" pitchFamily="34" charset="0"/>
              </a:rPr>
              <a:t>Deyaar Development PJSC is a leading real-estate organization in the region. </a:t>
            </a:r>
          </a:p>
          <a:p>
            <a:pPr algn="just">
              <a:lnSpc>
                <a:spcPct val="150000"/>
              </a:lnSpc>
              <a:spcAft>
                <a:spcPts val="300"/>
              </a:spcAft>
            </a:pPr>
            <a:r>
              <a:rPr lang="en-US" sz="1600" dirty="0">
                <a:solidFill>
                  <a:schemeClr val="tx2"/>
                </a:solidFill>
                <a:latin typeface="Century Gothic" panose="020B0502020202020204" pitchFamily="34" charset="0"/>
              </a:rPr>
              <a:t>Headquartered in Dubai, the company has grown significantly since its inception in 2002 to evolve into a complete one-stop real-estate solutions provider in property development, facilities management,  property management and owners’ association management, with a share capital of AED 5.78 Billion following its IPO in May 2007.</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5211" r="29286"/>
          <a:stretch/>
        </p:blipFill>
        <p:spPr>
          <a:xfrm>
            <a:off x="611718" y="255867"/>
            <a:ext cx="5486400" cy="6346265"/>
          </a:xfrm>
          <a:prstGeom prst="rect">
            <a:avLst/>
          </a:prstGeom>
        </p:spPr>
      </p:pic>
      <p:sp>
        <p:nvSpPr>
          <p:cNvPr id="7" name="Rectangle 6"/>
          <p:cNvSpPr/>
          <p:nvPr/>
        </p:nvSpPr>
        <p:spPr>
          <a:xfrm>
            <a:off x="807336" y="138722"/>
            <a:ext cx="5036024" cy="365760"/>
          </a:xfrm>
          <a:prstGeom prst="rect">
            <a:avLst/>
          </a:prstGeom>
          <a:solidFill>
            <a:srgbClr val="7EC23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latin typeface="Century Gothic" panose="020B0502020202020204" pitchFamily="34" charset="0"/>
                <a:cs typeface="Microsoft Sans Serif" panose="020B0604020202020204" pitchFamily="34" charset="0"/>
              </a:rPr>
              <a:t>ABOUT DEYAAR</a:t>
            </a:r>
          </a:p>
        </p:txBody>
      </p:sp>
      <p:sp>
        <p:nvSpPr>
          <p:cNvPr id="12" name="TextBox 11"/>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8" name="TextBox 7"/>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4</a:t>
            </a:r>
          </a:p>
        </p:txBody>
      </p:sp>
    </p:spTree>
    <p:extLst>
      <p:ext uri="{BB962C8B-B14F-4D97-AF65-F5344CB8AC3E}">
        <p14:creationId xmlns:p14="http://schemas.microsoft.com/office/powerpoint/2010/main" val="23561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532261" y="341655"/>
            <a:ext cx="10821539" cy="830997"/>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cs typeface="Microsoft Sans Serif" panose="020B0604020202020204" pitchFamily="34" charset="0"/>
              </a:rPr>
              <a:t>VISION AND MISSION</a:t>
            </a:r>
          </a:p>
          <a:p>
            <a:endParaRPr lang="en-US" sz="2400" b="1" dirty="0">
              <a:solidFill>
                <a:srgbClr val="003870"/>
              </a:solidFill>
              <a:latin typeface="Century Gothic" panose="020B0502020202020204" pitchFamily="34" charset="0"/>
            </a:endParaRPr>
          </a:p>
        </p:txBody>
      </p:sp>
      <p:sp>
        <p:nvSpPr>
          <p:cNvPr id="8" name="Rectangle 6"/>
          <p:cNvSpPr>
            <a:spLocks noChangeArrowheads="1"/>
          </p:cNvSpPr>
          <p:nvPr/>
        </p:nvSpPr>
        <p:spPr bwMode="auto">
          <a:xfrm>
            <a:off x="614148" y="1387271"/>
            <a:ext cx="10986449" cy="4001095"/>
          </a:xfrm>
          <a:prstGeom prst="rect">
            <a:avLst/>
          </a:prstGeom>
          <a:noFill/>
          <a:ln w="9525">
            <a:noFill/>
            <a:miter lim="800000"/>
            <a:headEnd/>
            <a:tailEnd/>
          </a:ln>
        </p:spPr>
        <p:txBody>
          <a:bodyPr wrap="square">
            <a:spAutoFit/>
          </a:bodyPr>
          <a:lstStyle/>
          <a:p>
            <a:pPr marL="114300" algn="just" eaLnBrk="0" hangingPunct="0">
              <a:spcAft>
                <a:spcPts val="400"/>
              </a:spcAft>
              <a:buClr>
                <a:schemeClr val="tx2">
                  <a:lumMod val="75000"/>
                </a:schemeClr>
              </a:buClr>
              <a:defRPr/>
            </a:pPr>
            <a:r>
              <a:rPr lang="en-US" sz="1400" b="1" dirty="0">
                <a:solidFill>
                  <a:schemeClr val="accent6"/>
                </a:solidFill>
                <a:latin typeface="Century Gothic" panose="020B0502020202020204" pitchFamily="34" charset="0"/>
                <a:cs typeface="Microsoft Sans Serif" panose="020B0604020202020204" pitchFamily="34" charset="0"/>
              </a:rPr>
              <a:t>VISION</a:t>
            </a:r>
          </a:p>
          <a:p>
            <a:pPr marL="114300" algn="just" eaLnBrk="0" hangingPunct="0">
              <a:lnSpc>
                <a:spcPct val="150000"/>
              </a:lnSpc>
              <a:spcAft>
                <a:spcPts val="400"/>
              </a:spcAft>
              <a:buClr>
                <a:schemeClr val="tx2">
                  <a:lumMod val="75000"/>
                </a:schemeClr>
              </a:buClr>
              <a:defRPr/>
            </a:pPr>
            <a:r>
              <a:rPr lang="en-US" sz="1400" dirty="0">
                <a:solidFill>
                  <a:schemeClr val="accent3"/>
                </a:solidFill>
                <a:latin typeface="Century Gothic" panose="020B0502020202020204" pitchFamily="34" charset="0"/>
                <a:cs typeface="Microsoft Sans Serif" panose="020B0604020202020204" pitchFamily="34" charset="0"/>
              </a:rPr>
              <a:t>To be known as a trusted, integrated real-estate Partner, creating value for stakeholders, society and the economy.</a:t>
            </a:r>
          </a:p>
          <a:p>
            <a:pPr marL="114300" algn="just" eaLnBrk="0" hangingPunct="0">
              <a:spcAft>
                <a:spcPts val="400"/>
              </a:spcAft>
              <a:buClr>
                <a:schemeClr val="tx2">
                  <a:lumMod val="75000"/>
                </a:schemeClr>
              </a:buClr>
              <a:defRPr/>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a:p>
            <a:pPr marL="114300" algn="just" eaLnBrk="0" hangingPunct="0">
              <a:spcAft>
                <a:spcPts val="400"/>
              </a:spcAft>
              <a:buClr>
                <a:schemeClr val="tx2">
                  <a:lumMod val="75000"/>
                </a:schemeClr>
              </a:buClr>
              <a:defRPr/>
            </a:pPr>
            <a:r>
              <a:rPr lang="en-US" sz="1400" b="1" dirty="0">
                <a:solidFill>
                  <a:schemeClr val="accent6"/>
                </a:solidFill>
                <a:latin typeface="Century Gothic" panose="020B0502020202020204" pitchFamily="34" charset="0"/>
                <a:cs typeface="Microsoft Sans Serif" panose="020B0604020202020204" pitchFamily="34" charset="0"/>
              </a:rPr>
              <a:t>MISSION</a:t>
            </a:r>
          </a:p>
          <a:p>
            <a:pPr marL="114300" algn="just" eaLnBrk="0" hangingPunct="0">
              <a:lnSpc>
                <a:spcPct val="150000"/>
              </a:lnSpc>
              <a:spcAft>
                <a:spcPts val="400"/>
              </a:spcAft>
              <a:buClr>
                <a:schemeClr val="tx2">
                  <a:lumMod val="75000"/>
                </a:schemeClr>
              </a:buClr>
              <a:defRPr/>
            </a:pPr>
            <a:r>
              <a:rPr lang="en-US" sz="1400" dirty="0">
                <a:solidFill>
                  <a:schemeClr val="accent3"/>
                </a:solidFill>
                <a:latin typeface="Century Gothic" panose="020B0502020202020204" pitchFamily="34" charset="0"/>
                <a:cs typeface="Microsoft Sans Serif" panose="020B0604020202020204" pitchFamily="34" charset="0"/>
              </a:rPr>
              <a:t>To create an urban environment that meets the high standards set by the nation’s leaders, with a diverse portfolio of quality real estate developments and differentiated services, a return on investment for stakeholders and value for customers, whilst providing the tools to our employees to realize their potential.</a:t>
            </a:r>
          </a:p>
          <a:p>
            <a:pPr marL="114300" algn="just" eaLnBrk="0" hangingPunct="0">
              <a:spcAft>
                <a:spcPts val="400"/>
              </a:spcAft>
              <a:buClr>
                <a:schemeClr val="tx2">
                  <a:lumMod val="75000"/>
                </a:schemeClr>
              </a:buClr>
              <a:defRPr/>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a:p>
            <a:pPr marL="114300" algn="just" eaLnBrk="0" hangingPunct="0">
              <a:spcAft>
                <a:spcPts val="400"/>
              </a:spcAft>
              <a:buClr>
                <a:schemeClr val="tx2">
                  <a:lumMod val="75000"/>
                </a:schemeClr>
              </a:buClr>
              <a:defRPr/>
            </a:pPr>
            <a:r>
              <a:rPr lang="en-US" sz="1400" b="1" dirty="0">
                <a:solidFill>
                  <a:schemeClr val="accent6"/>
                </a:solidFill>
                <a:latin typeface="Century Gothic" panose="020B0502020202020204" pitchFamily="34" charset="0"/>
                <a:cs typeface="Microsoft Sans Serif" panose="020B0604020202020204" pitchFamily="34" charset="0"/>
              </a:rPr>
              <a:t>CORE VALUES</a:t>
            </a:r>
          </a:p>
          <a:p>
            <a:pPr marL="114300" algn="just" eaLnBrk="0" hangingPunct="0">
              <a:lnSpc>
                <a:spcPct val="150000"/>
              </a:lnSpc>
              <a:spcAft>
                <a:spcPts val="400"/>
              </a:spcAft>
              <a:buClr>
                <a:schemeClr val="tx2">
                  <a:lumMod val="75000"/>
                </a:schemeClr>
              </a:buClr>
              <a:defRPr/>
            </a:pPr>
            <a:r>
              <a:rPr lang="en-US" sz="1400" dirty="0">
                <a:solidFill>
                  <a:schemeClr val="accent3"/>
                </a:solidFill>
                <a:latin typeface="Century Gothic" panose="020B0502020202020204" pitchFamily="34" charset="0"/>
                <a:cs typeface="Microsoft Sans Serif" panose="020B0604020202020204" pitchFamily="34" charset="0"/>
              </a:rPr>
              <a:t>Ethical and transparent; Enterprising and agile, Trustworthy and reliable, Quality and Value conscious and committed to the transformation of the UAE under our leadership.</a:t>
            </a:r>
          </a:p>
          <a:p>
            <a:pPr marL="114300" algn="just" eaLnBrk="0" hangingPunct="0">
              <a:spcAft>
                <a:spcPts val="400"/>
              </a:spcAft>
              <a:buClr>
                <a:schemeClr val="tx2">
                  <a:lumMod val="75000"/>
                </a:schemeClr>
              </a:buClr>
              <a:defRPr/>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a:p>
            <a:pPr algn="just">
              <a:spcAft>
                <a:spcPts val="400"/>
              </a:spcAft>
            </a:pPr>
            <a:endParaRPr lang="en-US" sz="1400" dirty="0">
              <a:solidFill>
                <a:schemeClr val="accent1">
                  <a:lumMod val="50000"/>
                </a:schemeClr>
              </a:solidFill>
              <a:latin typeface="Century Gothic" panose="020B0502020202020204" pitchFamily="34" charset="0"/>
              <a:cs typeface="Microsoft Sans Serif" panose="020B0604020202020204" pitchFamily="34" charset="0"/>
            </a:endParaRPr>
          </a:p>
        </p:txBody>
      </p:sp>
      <p:sp>
        <p:nvSpPr>
          <p:cNvPr id="7" name="TextBox 6"/>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9" name="TextBox 8"/>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5</a:t>
            </a:r>
          </a:p>
        </p:txBody>
      </p:sp>
    </p:spTree>
    <p:extLst>
      <p:ext uri="{BB962C8B-B14F-4D97-AF65-F5344CB8AC3E}">
        <p14:creationId xmlns:p14="http://schemas.microsoft.com/office/powerpoint/2010/main" val="3473408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6" name="TextBox 5"/>
          <p:cNvSpPr txBox="1"/>
          <p:nvPr/>
        </p:nvSpPr>
        <p:spPr>
          <a:xfrm>
            <a:off x="532261" y="341655"/>
            <a:ext cx="10821539" cy="830997"/>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cs typeface="Microsoft Sans Serif" panose="020B0604020202020204" pitchFamily="34" charset="0"/>
              </a:rPr>
              <a:t>OUR PRESENCE IN THE UAE</a:t>
            </a:r>
          </a:p>
          <a:p>
            <a:endParaRPr lang="en-US" sz="2400" b="1" dirty="0">
              <a:solidFill>
                <a:srgbClr val="003870"/>
              </a:solidFill>
              <a:latin typeface="Century Gothic" panose="020B0502020202020204" pitchFamily="34" charset="0"/>
            </a:endParaRPr>
          </a:p>
        </p:txBody>
      </p:sp>
      <p:sp>
        <p:nvSpPr>
          <p:cNvPr id="27" name="TextBox 26"/>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4734" t="15142" r="30564" b="26154"/>
          <a:stretch/>
        </p:blipFill>
        <p:spPr>
          <a:xfrm>
            <a:off x="1685925" y="1130951"/>
            <a:ext cx="9105027" cy="5496222"/>
          </a:xfrm>
          <a:prstGeom prst="rect">
            <a:avLst/>
          </a:prstGeom>
        </p:spPr>
      </p:pic>
      <p:sp>
        <p:nvSpPr>
          <p:cNvPr id="7" name="TextBox 6"/>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6</a:t>
            </a:r>
          </a:p>
        </p:txBody>
      </p:sp>
    </p:spTree>
    <p:extLst>
      <p:ext uri="{BB962C8B-B14F-4D97-AF65-F5344CB8AC3E}">
        <p14:creationId xmlns:p14="http://schemas.microsoft.com/office/powerpoint/2010/main" val="2050852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756185" y="5260048"/>
            <a:ext cx="551236" cy="11991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2" y="-47411"/>
            <a:ext cx="12252960" cy="6892290"/>
          </a:xfrm>
          <a:prstGeom prst="rect">
            <a:avLst/>
          </a:prstGeom>
        </p:spPr>
      </p:pic>
      <p:sp>
        <p:nvSpPr>
          <p:cNvPr id="9" name="TextBox 8"/>
          <p:cNvSpPr txBox="1"/>
          <p:nvPr/>
        </p:nvSpPr>
        <p:spPr>
          <a:xfrm>
            <a:off x="532260" y="341655"/>
            <a:ext cx="10090020"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GROUP BUSINESS STRUCTURE </a:t>
            </a:r>
          </a:p>
        </p:txBody>
      </p:sp>
      <p:sp>
        <p:nvSpPr>
          <p:cNvPr id="7" name="TextBox 6"/>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0344"/>
          <a:stretch/>
        </p:blipFill>
        <p:spPr>
          <a:xfrm>
            <a:off x="1318900" y="379273"/>
            <a:ext cx="9700751" cy="6148552"/>
          </a:xfrm>
          <a:prstGeom prst="rect">
            <a:avLst/>
          </a:prstGeom>
        </p:spPr>
      </p:pic>
      <p:sp>
        <p:nvSpPr>
          <p:cNvPr id="4" name="Rectangle 3"/>
          <p:cNvSpPr/>
          <p:nvPr/>
        </p:nvSpPr>
        <p:spPr>
          <a:xfrm>
            <a:off x="6516649" y="5818937"/>
            <a:ext cx="2889115" cy="74903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715982" y="5404280"/>
            <a:ext cx="862520" cy="74903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727001" y="5145932"/>
            <a:ext cx="659856" cy="340468"/>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b="1" dirty="0">
                <a:solidFill>
                  <a:srgbClr val="7EC234"/>
                </a:solidFill>
                <a:latin typeface="Calibri" panose="020F0502020204030204" pitchFamily="34" charset="0"/>
                <a:cs typeface="Calibri" panose="020F0502020204030204" pitchFamily="34" charset="0"/>
              </a:rPr>
              <a:t>ASSOCIATES</a:t>
            </a:r>
          </a:p>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8985842" y="5292411"/>
            <a:ext cx="304800" cy="193989"/>
          </a:xfrm>
          <a:prstGeom prst="rect">
            <a:avLst/>
          </a:prstGeom>
        </p:spPr>
      </p:pic>
      <p:sp>
        <p:nvSpPr>
          <p:cNvPr id="16" name="TextBox 15"/>
          <p:cNvSpPr txBox="1"/>
          <p:nvPr/>
        </p:nvSpPr>
        <p:spPr>
          <a:xfrm>
            <a:off x="8402533" y="5370984"/>
            <a:ext cx="1730531" cy="230832"/>
          </a:xfrm>
          <a:prstGeom prst="rect">
            <a:avLst/>
          </a:prstGeom>
          <a:noFill/>
        </p:spPr>
        <p:txBody>
          <a:bodyPr wrap="square" rtlCol="0">
            <a:spAutoFit/>
          </a:bodyPr>
          <a:lstStyle/>
          <a:p>
            <a:r>
              <a:rPr lang="en-US" sz="900" b="1" dirty="0">
                <a:solidFill>
                  <a:schemeClr val="accent2">
                    <a:lumMod val="75000"/>
                  </a:schemeClr>
                </a:solidFill>
                <a:cs typeface="Times New Roman" panose="02020603050405020304" pitchFamily="18" charset="0"/>
              </a:rPr>
              <a:t>ARADY DEVELOPMENTS  (50%)</a:t>
            </a:r>
          </a:p>
        </p:txBody>
      </p:sp>
      <p:pic>
        <p:nvPicPr>
          <p:cNvPr id="18" name="Picture 17"/>
          <p:cNvPicPr>
            <a:picLocks noChangeAspect="1"/>
          </p:cNvPicPr>
          <p:nvPr/>
        </p:nvPicPr>
        <p:blipFill>
          <a:blip r:embed="rId5"/>
          <a:stretch>
            <a:fillRect/>
          </a:stretch>
        </p:blipFill>
        <p:spPr>
          <a:xfrm>
            <a:off x="7756185" y="5486400"/>
            <a:ext cx="646347" cy="217121"/>
          </a:xfrm>
          <a:prstGeom prst="rect">
            <a:avLst/>
          </a:prstGeom>
        </p:spPr>
      </p:pic>
      <p:pic>
        <p:nvPicPr>
          <p:cNvPr id="20" name="Picture 19"/>
          <p:cNvPicPr>
            <a:picLocks noChangeAspect="1"/>
          </p:cNvPicPr>
          <p:nvPr/>
        </p:nvPicPr>
        <p:blipFill>
          <a:blip r:embed="rId6"/>
          <a:stretch>
            <a:fillRect/>
          </a:stretch>
        </p:blipFill>
        <p:spPr>
          <a:xfrm>
            <a:off x="8009848" y="5284762"/>
            <a:ext cx="124282" cy="197389"/>
          </a:xfrm>
          <a:prstGeom prst="rect">
            <a:avLst/>
          </a:prstGeom>
        </p:spPr>
      </p:pic>
      <p:sp>
        <p:nvSpPr>
          <p:cNvPr id="21" name="TextBox 20"/>
          <p:cNvSpPr txBox="1"/>
          <p:nvPr/>
        </p:nvSpPr>
        <p:spPr>
          <a:xfrm>
            <a:off x="7548743" y="5670476"/>
            <a:ext cx="673676" cy="507831"/>
          </a:xfrm>
          <a:prstGeom prst="rect">
            <a:avLst/>
          </a:prstGeom>
          <a:noFill/>
        </p:spPr>
        <p:txBody>
          <a:bodyPr wrap="square" rtlCol="0">
            <a:spAutoFit/>
          </a:bodyPr>
          <a:lstStyle/>
          <a:p>
            <a:r>
              <a:rPr lang="en-US" sz="900" b="1" dirty="0">
                <a:solidFill>
                  <a:srgbClr val="7EC234"/>
                </a:solidFill>
                <a:cs typeface="Times New Roman" panose="02020603050405020304" pitchFamily="18" charset="0"/>
              </a:rPr>
              <a:t>SKY GARDENS (33%)</a:t>
            </a:r>
          </a:p>
        </p:txBody>
      </p:sp>
      <p:sp>
        <p:nvSpPr>
          <p:cNvPr id="22" name="TextBox 21"/>
          <p:cNvSpPr txBox="1"/>
          <p:nvPr/>
        </p:nvSpPr>
        <p:spPr>
          <a:xfrm>
            <a:off x="8160090" y="5667316"/>
            <a:ext cx="673676" cy="369332"/>
          </a:xfrm>
          <a:prstGeom prst="rect">
            <a:avLst/>
          </a:prstGeom>
          <a:noFill/>
        </p:spPr>
        <p:txBody>
          <a:bodyPr wrap="square" rtlCol="0">
            <a:spAutoFit/>
          </a:bodyPr>
          <a:lstStyle/>
          <a:p>
            <a:r>
              <a:rPr lang="en-US" sz="900" b="1" dirty="0">
                <a:solidFill>
                  <a:srgbClr val="7EC234"/>
                </a:solidFill>
                <a:cs typeface="Times New Roman" panose="02020603050405020304" pitchFamily="18" charset="0"/>
              </a:rPr>
              <a:t>Al ZOHRA (10%)</a:t>
            </a:r>
          </a:p>
        </p:txBody>
      </p:sp>
      <p:sp>
        <p:nvSpPr>
          <p:cNvPr id="19" name="Rectangle 18"/>
          <p:cNvSpPr/>
          <p:nvPr/>
        </p:nvSpPr>
        <p:spPr>
          <a:xfrm>
            <a:off x="6293310" y="5665631"/>
            <a:ext cx="425631" cy="404883"/>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b="1" dirty="0">
              <a:solidFill>
                <a:srgbClr val="003468"/>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7</a:t>
            </a:r>
          </a:p>
        </p:txBody>
      </p:sp>
    </p:spTree>
    <p:extLst>
      <p:ext uri="{BB962C8B-B14F-4D97-AF65-F5344CB8AC3E}">
        <p14:creationId xmlns:p14="http://schemas.microsoft.com/office/powerpoint/2010/main" val="1461901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17145"/>
            <a:ext cx="12252960" cy="6892290"/>
          </a:xfrm>
          <a:prstGeom prst="rect">
            <a:avLst/>
          </a:prstGeom>
        </p:spPr>
      </p:pic>
      <p:sp>
        <p:nvSpPr>
          <p:cNvPr id="9" name="TextBox 8"/>
          <p:cNvSpPr txBox="1"/>
          <p:nvPr/>
        </p:nvSpPr>
        <p:spPr>
          <a:xfrm>
            <a:off x="532260" y="341655"/>
            <a:ext cx="11149988" cy="461665"/>
          </a:xfrm>
          <a:prstGeom prst="rect">
            <a:avLst/>
          </a:prstGeom>
          <a:noFill/>
        </p:spPr>
        <p:txBody>
          <a:bodyPr wrap="square" rtlCol="0">
            <a:spAutoFit/>
          </a:bodyPr>
          <a:lstStyle/>
          <a:p>
            <a:r>
              <a:rPr lang="en-US" sz="2400" b="1" dirty="0">
                <a:solidFill>
                  <a:srgbClr val="003870"/>
                </a:solidFill>
                <a:latin typeface="Century Gothic" panose="020B0502020202020204" pitchFamily="34" charset="0"/>
              </a:rPr>
              <a:t>MANAGEMENT TEAM</a:t>
            </a:r>
          </a:p>
        </p:txBody>
      </p:sp>
      <p:sp>
        <p:nvSpPr>
          <p:cNvPr id="5" name="Rounded Rectangle 4"/>
          <p:cNvSpPr/>
          <p:nvPr/>
        </p:nvSpPr>
        <p:spPr>
          <a:xfrm>
            <a:off x="4495818" y="1305908"/>
            <a:ext cx="3200400" cy="914400"/>
          </a:xfrm>
          <a:prstGeom prst="roundRect">
            <a:avLst>
              <a:gd name="adj" fmla="val 0"/>
            </a:avLst>
          </a:prstGeom>
          <a:solidFill>
            <a:srgbClr val="00387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ln w="0"/>
                <a:solidFill>
                  <a:schemeClr val="bg1"/>
                </a:solidFill>
                <a:latin typeface="Century Gothic" panose="020B0502020202020204" pitchFamily="34" charset="0"/>
              </a:rPr>
              <a:t>Saeed Al Qatami</a:t>
            </a:r>
          </a:p>
          <a:p>
            <a:pPr algn="ctr"/>
            <a:r>
              <a:rPr lang="en-US" sz="1600" b="1" dirty="0">
                <a:ln w="0"/>
                <a:solidFill>
                  <a:schemeClr val="bg1"/>
                </a:solidFill>
                <a:latin typeface="Century Gothic" panose="020B0502020202020204" pitchFamily="34" charset="0"/>
              </a:rPr>
              <a:t>Chief Executive Officer</a:t>
            </a:r>
          </a:p>
        </p:txBody>
      </p:sp>
      <p:cxnSp>
        <p:nvCxnSpPr>
          <p:cNvPr id="6" name="Straight Connector 5"/>
          <p:cNvCxnSpPr/>
          <p:nvPr/>
        </p:nvCxnSpPr>
        <p:spPr>
          <a:xfrm>
            <a:off x="6096018" y="2220308"/>
            <a:ext cx="0" cy="1000771"/>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858170" y="3192515"/>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Hani Fansa</a:t>
            </a:r>
          </a:p>
          <a:p>
            <a:pPr algn="ctr"/>
            <a:r>
              <a:rPr lang="en-US" sz="1100" dirty="0">
                <a:ln w="0"/>
                <a:solidFill>
                  <a:schemeClr val="bg1"/>
                </a:solidFill>
                <a:latin typeface="Century Gothic" panose="020B0502020202020204" pitchFamily="34" charset="0"/>
              </a:rPr>
              <a:t>Chief Financial Officer</a:t>
            </a:r>
          </a:p>
        </p:txBody>
      </p:sp>
      <p:sp>
        <p:nvSpPr>
          <p:cNvPr id="8" name="Rounded Rectangle 7"/>
          <p:cNvSpPr/>
          <p:nvPr/>
        </p:nvSpPr>
        <p:spPr>
          <a:xfrm>
            <a:off x="2997025" y="3192515"/>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Srinivasan Krishnaswamy</a:t>
            </a:r>
          </a:p>
          <a:p>
            <a:pPr algn="ctr"/>
            <a:r>
              <a:rPr lang="en-US" sz="1100" dirty="0">
                <a:ln w="0"/>
                <a:solidFill>
                  <a:schemeClr val="bg1"/>
                </a:solidFill>
                <a:latin typeface="Century Gothic" panose="020B0502020202020204" pitchFamily="34" charset="0"/>
              </a:rPr>
              <a:t>VP Business Development &amp; Strategic Planning</a:t>
            </a:r>
          </a:p>
        </p:txBody>
      </p:sp>
      <p:sp>
        <p:nvSpPr>
          <p:cNvPr id="11" name="Rounded Rectangle 10"/>
          <p:cNvSpPr/>
          <p:nvPr/>
        </p:nvSpPr>
        <p:spPr>
          <a:xfrm>
            <a:off x="5135880" y="3206797"/>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Nasser El Din Aly Amer</a:t>
            </a:r>
          </a:p>
          <a:p>
            <a:pPr algn="ctr"/>
            <a:r>
              <a:rPr lang="en-US" sz="1100" dirty="0">
                <a:ln w="0"/>
                <a:solidFill>
                  <a:schemeClr val="bg1"/>
                </a:solidFill>
                <a:latin typeface="Century Gothic" panose="020B0502020202020204" pitchFamily="34" charset="0"/>
              </a:rPr>
              <a:t>VP Sales</a:t>
            </a:r>
          </a:p>
        </p:txBody>
      </p:sp>
      <p:sp>
        <p:nvSpPr>
          <p:cNvPr id="12" name="Rounded Rectangle 11"/>
          <p:cNvSpPr/>
          <p:nvPr/>
        </p:nvSpPr>
        <p:spPr>
          <a:xfrm>
            <a:off x="7274735" y="3221079"/>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David Milligan</a:t>
            </a:r>
          </a:p>
          <a:p>
            <a:pPr algn="ctr"/>
            <a:r>
              <a:rPr lang="en-US" sz="1100" dirty="0">
                <a:ln w="0"/>
                <a:solidFill>
                  <a:schemeClr val="bg1"/>
                </a:solidFill>
                <a:latin typeface="Century Gothic" panose="020B0502020202020204" pitchFamily="34" charset="0"/>
              </a:rPr>
              <a:t>Head of Projects &amp; Commercial</a:t>
            </a:r>
          </a:p>
        </p:txBody>
      </p:sp>
      <p:sp>
        <p:nvSpPr>
          <p:cNvPr id="13" name="Rounded Rectangle 12"/>
          <p:cNvSpPr/>
          <p:nvPr/>
        </p:nvSpPr>
        <p:spPr>
          <a:xfrm>
            <a:off x="9413591" y="3206797"/>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Mona Altamimi</a:t>
            </a:r>
          </a:p>
          <a:p>
            <a:pPr algn="ctr"/>
            <a:r>
              <a:rPr lang="en-US" sz="1100" dirty="0">
                <a:ln w="0"/>
                <a:solidFill>
                  <a:schemeClr val="bg1"/>
                </a:solidFill>
                <a:latin typeface="Century Gothic" panose="020B0502020202020204" pitchFamily="34" charset="0"/>
              </a:rPr>
              <a:t>VP Marketing &amp; Corporate Communications</a:t>
            </a:r>
          </a:p>
        </p:txBody>
      </p:sp>
      <p:sp>
        <p:nvSpPr>
          <p:cNvPr id="14" name="Rounded Rectangle 13"/>
          <p:cNvSpPr/>
          <p:nvPr/>
        </p:nvSpPr>
        <p:spPr>
          <a:xfrm>
            <a:off x="858170"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Ghassan Shehadeh</a:t>
            </a:r>
          </a:p>
          <a:p>
            <a:pPr algn="ctr"/>
            <a:r>
              <a:rPr lang="en-US" sz="1100" dirty="0">
                <a:ln w="0"/>
                <a:solidFill>
                  <a:schemeClr val="bg1"/>
                </a:solidFill>
                <a:latin typeface="Century Gothic" panose="020B0502020202020204" pitchFamily="34" charset="0"/>
              </a:rPr>
              <a:t>VP Operations &amp; Collections</a:t>
            </a:r>
          </a:p>
        </p:txBody>
      </p:sp>
      <p:sp>
        <p:nvSpPr>
          <p:cNvPr id="15" name="Rounded Rectangle 14"/>
          <p:cNvSpPr/>
          <p:nvPr/>
        </p:nvSpPr>
        <p:spPr>
          <a:xfrm>
            <a:off x="2997025"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Ali Sharif</a:t>
            </a:r>
          </a:p>
          <a:p>
            <a:pPr algn="ctr"/>
            <a:r>
              <a:rPr lang="en-US" sz="1100" dirty="0">
                <a:ln w="0"/>
                <a:solidFill>
                  <a:schemeClr val="bg1"/>
                </a:solidFill>
                <a:latin typeface="Century Gothic" panose="020B0502020202020204" pitchFamily="34" charset="0"/>
              </a:rPr>
              <a:t>VP Human Resources</a:t>
            </a:r>
          </a:p>
        </p:txBody>
      </p:sp>
      <p:sp>
        <p:nvSpPr>
          <p:cNvPr id="16" name="Rounded Rectangle 15"/>
          <p:cNvSpPr/>
          <p:nvPr/>
        </p:nvSpPr>
        <p:spPr>
          <a:xfrm>
            <a:off x="5135880"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Mohammad A. </a:t>
            </a:r>
            <a:r>
              <a:rPr lang="en-US" sz="1100" b="1" dirty="0" err="1">
                <a:ln w="0"/>
                <a:solidFill>
                  <a:schemeClr val="bg1"/>
                </a:solidFill>
                <a:latin typeface="Century Gothic" panose="020B0502020202020204" pitchFamily="34" charset="0"/>
              </a:rPr>
              <a:t>Khamis</a:t>
            </a:r>
            <a:endParaRPr lang="en-US" sz="1100" b="1" dirty="0">
              <a:ln w="0"/>
              <a:solidFill>
                <a:schemeClr val="bg1"/>
              </a:solidFill>
              <a:latin typeface="Century Gothic" panose="020B0502020202020204" pitchFamily="34" charset="0"/>
            </a:endParaRPr>
          </a:p>
          <a:p>
            <a:pPr algn="ctr"/>
            <a:r>
              <a:rPr lang="en-US" sz="1100" dirty="0">
                <a:latin typeface="Century Gothic" panose="020B0502020202020204" pitchFamily="34" charset="0"/>
              </a:rPr>
              <a:t>General Manager - Facilities Management</a:t>
            </a:r>
          </a:p>
        </p:txBody>
      </p:sp>
      <p:sp>
        <p:nvSpPr>
          <p:cNvPr id="17" name="Rounded Rectangle 16"/>
          <p:cNvSpPr/>
          <p:nvPr/>
        </p:nvSpPr>
        <p:spPr>
          <a:xfrm>
            <a:off x="7274735"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atin typeface="Century Gothic" panose="020B0502020202020204" pitchFamily="34" charset="0"/>
              </a:rPr>
              <a:t>Rabindran Thaver</a:t>
            </a:r>
          </a:p>
          <a:p>
            <a:pPr algn="ctr"/>
            <a:r>
              <a:rPr lang="en-US" sz="1100" dirty="0">
                <a:latin typeface="Century Gothic" panose="020B0502020202020204" pitchFamily="34" charset="0"/>
              </a:rPr>
              <a:t>Acting head – Property Management</a:t>
            </a:r>
          </a:p>
        </p:txBody>
      </p:sp>
      <p:sp>
        <p:nvSpPr>
          <p:cNvPr id="18" name="Rounded Rectangle 17"/>
          <p:cNvSpPr/>
          <p:nvPr/>
        </p:nvSpPr>
        <p:spPr>
          <a:xfrm>
            <a:off x="9413591" y="4480032"/>
            <a:ext cx="1920240" cy="914400"/>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b="1" dirty="0">
                <a:ln w="0"/>
                <a:solidFill>
                  <a:schemeClr val="bg1"/>
                </a:solidFill>
                <a:latin typeface="Century Gothic" panose="020B0502020202020204" pitchFamily="34" charset="0"/>
              </a:rPr>
              <a:t>Bassam M. El-</a:t>
            </a:r>
            <a:r>
              <a:rPr lang="en-US" sz="1100" b="1" dirty="0" err="1">
                <a:ln w="0"/>
                <a:solidFill>
                  <a:schemeClr val="bg1"/>
                </a:solidFill>
                <a:latin typeface="Century Gothic" panose="020B0502020202020204" pitchFamily="34" charset="0"/>
              </a:rPr>
              <a:t>Ghawi</a:t>
            </a:r>
            <a:endParaRPr lang="en-US" sz="1100" b="1" dirty="0">
              <a:ln w="0"/>
              <a:solidFill>
                <a:schemeClr val="bg1"/>
              </a:solidFill>
              <a:latin typeface="Century Gothic" panose="020B0502020202020204" pitchFamily="34" charset="0"/>
            </a:endParaRPr>
          </a:p>
          <a:p>
            <a:pPr algn="ctr"/>
            <a:r>
              <a:rPr lang="en-US" sz="1100" dirty="0">
                <a:ln w="0"/>
                <a:solidFill>
                  <a:schemeClr val="bg1"/>
                </a:solidFill>
                <a:latin typeface="Century Gothic" panose="020B0502020202020204" pitchFamily="34" charset="0"/>
              </a:rPr>
              <a:t>Chief Audit Executive – Internal Control</a:t>
            </a:r>
          </a:p>
        </p:txBody>
      </p:sp>
      <p:cxnSp>
        <p:nvCxnSpPr>
          <p:cNvPr id="19" name="Straight Connector 18"/>
          <p:cNvCxnSpPr/>
          <p:nvPr/>
        </p:nvCxnSpPr>
        <p:spPr>
          <a:xfrm flipH="1" flipV="1">
            <a:off x="1818290" y="2861212"/>
            <a:ext cx="8555421" cy="8"/>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373711" y="2867157"/>
            <a:ext cx="0" cy="333702"/>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6000" y="2867150"/>
            <a:ext cx="0" cy="333702"/>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957145" y="2867157"/>
            <a:ext cx="0" cy="318759"/>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18290" y="2858644"/>
            <a:ext cx="0" cy="333702"/>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4" idx="0"/>
          </p:cNvCxnSpPr>
          <p:nvPr/>
        </p:nvCxnSpPr>
        <p:spPr>
          <a:xfrm>
            <a:off x="1818290" y="4106915"/>
            <a:ext cx="0" cy="373117"/>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57145" y="4106915"/>
            <a:ext cx="0" cy="373117"/>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50556" y="4135479"/>
            <a:ext cx="0" cy="344553"/>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8" idx="0"/>
          </p:cNvCxnSpPr>
          <p:nvPr/>
        </p:nvCxnSpPr>
        <p:spPr>
          <a:xfrm>
            <a:off x="10373711" y="4115541"/>
            <a:ext cx="0" cy="364491"/>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6" idx="0"/>
          </p:cNvCxnSpPr>
          <p:nvPr/>
        </p:nvCxnSpPr>
        <p:spPr>
          <a:xfrm>
            <a:off x="6096000" y="4113761"/>
            <a:ext cx="0" cy="366271"/>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790952" y="6615377"/>
            <a:ext cx="1395798" cy="246221"/>
          </a:xfrm>
          <a:prstGeom prst="rect">
            <a:avLst/>
          </a:prstGeom>
          <a:noFill/>
        </p:spPr>
        <p:txBody>
          <a:bodyPr wrap="square" rtlCol="0">
            <a:spAutoFit/>
          </a:bodyPr>
          <a:lstStyle/>
          <a:p>
            <a:pPr algn="ctr"/>
            <a:r>
              <a:rPr lang="en-US" sz="1000" dirty="0">
                <a:solidFill>
                  <a:srgbClr val="87CB3D"/>
                </a:solidFill>
                <a:latin typeface="Century Gothic" panose="020B0502020202020204" pitchFamily="34" charset="0"/>
              </a:rPr>
              <a:t>www.deyaar.ae</a:t>
            </a:r>
          </a:p>
        </p:txBody>
      </p:sp>
      <p:sp>
        <p:nvSpPr>
          <p:cNvPr id="31" name="TextBox 30"/>
          <p:cNvSpPr txBox="1"/>
          <p:nvPr/>
        </p:nvSpPr>
        <p:spPr>
          <a:xfrm>
            <a:off x="203200" y="6460890"/>
            <a:ext cx="972457" cy="369332"/>
          </a:xfrm>
          <a:prstGeom prst="rect">
            <a:avLst/>
          </a:prstGeom>
          <a:noFill/>
        </p:spPr>
        <p:txBody>
          <a:bodyPr wrap="square" rtlCol="0">
            <a:spAutoFit/>
          </a:bodyPr>
          <a:lstStyle/>
          <a:p>
            <a:r>
              <a:rPr lang="en-US" dirty="0">
                <a:solidFill>
                  <a:srgbClr val="87CB3D"/>
                </a:solidFill>
              </a:rPr>
              <a:t>8</a:t>
            </a:r>
          </a:p>
        </p:txBody>
      </p:sp>
    </p:spTree>
    <p:extLst>
      <p:ext uri="{BB962C8B-B14F-4D97-AF65-F5344CB8AC3E}">
        <p14:creationId xmlns:p14="http://schemas.microsoft.com/office/powerpoint/2010/main" val="3416878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chemeClr val="accent6">
                <a:lumMod val="0"/>
                <a:lumOff val="100000"/>
              </a:schemeClr>
            </a:gs>
            <a:gs pos="22000">
              <a:schemeClr val="accent6">
                <a:lumMod val="0"/>
                <a:lumOff val="100000"/>
              </a:schemeClr>
            </a:gs>
            <a:gs pos="100000">
              <a:schemeClr val="accent6">
                <a:lumMod val="100000"/>
              </a:schemeClr>
            </a:gs>
          </a:gsLst>
          <a:path path="circle">
            <a:fillToRect l="50000" t="-80000" r="50000" b="180000"/>
          </a:path>
          <a:tileRect/>
        </a:gradFill>
      </a:spPr>
      <a:bodyPr rtlCol="0" anchor="ctr"/>
      <a:lstStyle>
        <a:defPPr algn="ctr">
          <a:defRPr sz="1400" b="1" dirty="0" smtClean="0">
            <a:solidFill>
              <a:srgbClr val="003468"/>
            </a:solidFill>
            <a:latin typeface="Times New Roman" panose="02020603050405020304" pitchFamily="18" charset="0"/>
            <a:cs typeface="Times New Roman" panose="02020603050405020304" pitchFamily="18" charset="0"/>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14115</TotalTime>
  <Words>1390</Words>
  <Application>Microsoft Office PowerPoint</Application>
  <PresentationFormat>Widescreen</PresentationFormat>
  <Paragraphs>237</Paragraphs>
  <Slides>24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Century Gothic</vt:lpstr>
      <vt:lpstr>Microsoft Sans Serif</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Imran U.B (Finance)</dc:creator>
  <cp:lastModifiedBy>Asma I. Sayed (Finance)</cp:lastModifiedBy>
  <cp:revision>1219</cp:revision>
  <cp:lastPrinted>2018-02-01T07:50:43Z</cp:lastPrinted>
  <dcterms:created xsi:type="dcterms:W3CDTF">2015-12-13T07:50:48Z</dcterms:created>
  <dcterms:modified xsi:type="dcterms:W3CDTF">2018-03-14T07:46:20Z</dcterms:modified>
</cp:coreProperties>
</file>